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sldIdLst>
    <p:sldId id="256" r:id="rId2"/>
    <p:sldId id="269" r:id="rId3"/>
    <p:sldId id="277" r:id="rId4"/>
    <p:sldId id="271" r:id="rId5"/>
    <p:sldId id="270" r:id="rId6"/>
    <p:sldId id="272" r:id="rId7"/>
    <p:sldId id="273" r:id="rId8"/>
    <p:sldId id="274" r:id="rId9"/>
    <p:sldId id="275" r:id="rId10"/>
    <p:sldId id="278" r:id="rId11"/>
    <p:sldId id="279" r:id="rId12"/>
    <p:sldId id="280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76" r:id="rId21"/>
    <p:sldId id="289" r:id="rId22"/>
    <p:sldId id="290" r:id="rId23"/>
    <p:sldId id="291" r:id="rId24"/>
    <p:sldId id="293" r:id="rId25"/>
    <p:sldId id="294" r:id="rId26"/>
    <p:sldId id="295" r:id="rId27"/>
    <p:sldId id="281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292" r:id="rId40"/>
    <p:sldId id="268" r:id="rId41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>
      <p:cViewPr varScale="1">
        <p:scale>
          <a:sx n="108" d="100"/>
          <a:sy n="108" d="100"/>
        </p:scale>
        <p:origin x="115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99182919-998B-42CD-9DD4-28E732743AA0}" type="datetimeFigureOut">
              <a:rPr lang="zh-TW" altLang="en-US"/>
              <a:pPr>
                <a:defRPr/>
              </a:pPr>
              <a:t>2022/2/18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AFAA845-0A18-4646-9419-B7608C9070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5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FAA845-0A18-4646-9419-B7608C9070BE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32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3" descr="3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91440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14" descr="3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339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2024063" y="5516563"/>
            <a:ext cx="5316537" cy="712787"/>
            <a:chOff x="1338" y="3447"/>
            <a:chExt cx="3349" cy="449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1837" y="3475"/>
              <a:ext cx="2850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r>
                <a:rPr kumimoji="0" lang="en-US" altLang="zh-TW" sz="2100">
                  <a:solidFill>
                    <a:schemeClr val="bg2"/>
                  </a:solidFill>
                  <a:ea typeface="Batang" pitchFamily="18" charset="-127"/>
                </a:rPr>
                <a:t>Department of Electrical Engineering</a:t>
              </a:r>
            </a:p>
            <a:p>
              <a:pPr eaLnBrk="1" hangingPunct="1">
                <a:defRPr/>
              </a:pPr>
              <a:r>
                <a:rPr kumimoji="0" lang="en-US" altLang="zh-TW" sz="1600">
                  <a:solidFill>
                    <a:schemeClr val="bg2"/>
                  </a:solidFill>
                  <a:ea typeface="Batang" pitchFamily="18" charset="-127"/>
                </a:rPr>
                <a:t>National Tsing-Hua University, HsinChu, Taiwan</a:t>
              </a:r>
            </a:p>
          </p:txBody>
        </p:sp>
        <p:pic>
          <p:nvPicPr>
            <p:cNvPr id="8" name="Picture 5" descr="校徽"/>
            <p:cNvPicPr>
              <a:picLocks noChangeAspect="1" noChangeArrowheads="1"/>
            </p:cNvPicPr>
            <p:nvPr/>
          </p:nvPicPr>
          <p:blipFill>
            <a:blip r:embed="rId3" cstate="print">
              <a:lum bright="6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3447"/>
              <a:ext cx="454" cy="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圖片 13" descr="3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339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836613"/>
            <a:ext cx="8285163" cy="158427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979712" y="3860800"/>
            <a:ext cx="5897462" cy="14382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500"/>
            </a:lvl1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737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15148-8012-44EE-962A-F499349DB7E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594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1150" y="215900"/>
            <a:ext cx="2087563" cy="59499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215900"/>
            <a:ext cx="6113462" cy="59499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CC1054-F17E-420A-B5E8-31450FFFE8A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956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288" y="215900"/>
            <a:ext cx="8353425" cy="4397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95288" y="908050"/>
            <a:ext cx="4100512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100513" cy="25527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613150"/>
            <a:ext cx="4100513" cy="25527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5D8F3-3FE7-4330-A4BF-8D2BE9E12FF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929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288" y="215900"/>
            <a:ext cx="8353425" cy="4397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95288" y="908050"/>
            <a:ext cx="4100512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100513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D3C57-1E29-4024-A243-16C53B9A160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56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924300" y="6381750"/>
            <a:ext cx="1439863" cy="2873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336DD-90F7-4FE0-B0C5-4055F923B7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40919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0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221163"/>
            <a:ext cx="1641475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988840"/>
            <a:ext cx="7772400" cy="1362075"/>
          </a:xfrm>
        </p:spPr>
        <p:txBody>
          <a:bodyPr/>
          <a:lstStyle>
            <a:lvl1pPr algn="r">
              <a:defRPr sz="3800" b="1" cap="all">
                <a:solidFill>
                  <a:schemeClr val="accent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3568" y="3356992"/>
            <a:ext cx="6696744" cy="1500187"/>
          </a:xfrm>
        </p:spPr>
        <p:txBody>
          <a:bodyPr/>
          <a:lstStyle>
            <a:lvl1pPr marL="0" indent="0">
              <a:buFont typeface="Wingdings" pitchFamily="2" charset="2"/>
              <a:buChar char="Ø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0DC687-0102-45F2-9631-A0F246C73A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58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95288" y="908050"/>
            <a:ext cx="4100512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100513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F9D67-3E3C-48D2-8DBD-24ED47D50A4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24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A5E90-D045-44A9-94C5-8A282E51457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6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11CEDA-D21A-4BBB-9A18-99147B68ECA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02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EE8F0-DB02-427B-B57F-C5044EC955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493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44114-617A-4F1B-AE03-78DD955C846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>
          <a:xfrm>
            <a:off x="971550" y="6381750"/>
            <a:ext cx="2087563" cy="3460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9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B16FA-3104-4BA3-B33E-412A227D535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>
          <a:xfrm>
            <a:off x="971550" y="6381750"/>
            <a:ext cx="2087563" cy="3460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833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2" descr="2.png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-12700"/>
            <a:ext cx="44704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Box 9"/>
          <p:cNvSpPr txBox="1">
            <a:spLocks noChangeArrowheads="1"/>
          </p:cNvSpPr>
          <p:nvPr/>
        </p:nvSpPr>
        <p:spPr bwMode="auto">
          <a:xfrm>
            <a:off x="6659563" y="6345238"/>
            <a:ext cx="2227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kumimoji="0" lang="en-US" altLang="zh-TW" sz="1100">
                <a:solidFill>
                  <a:schemeClr val="bg2"/>
                </a:solidFill>
                <a:latin typeface="Georgia" pitchFamily="18" charset="0"/>
                <a:ea typeface="標楷體" pitchFamily="65" charset="-120"/>
              </a:rPr>
              <a:t>Dept. of Electrical Engineering</a:t>
            </a:r>
          </a:p>
          <a:p>
            <a:pPr eaLnBrk="1" hangingPunct="1">
              <a:defRPr/>
            </a:pPr>
            <a:r>
              <a:rPr kumimoji="0" lang="en-US" altLang="zh-TW" sz="900">
                <a:solidFill>
                  <a:schemeClr val="folHlink"/>
                </a:solidFill>
                <a:latin typeface="Georgia" pitchFamily="18" charset="0"/>
                <a:ea typeface="標楷體" pitchFamily="65" charset="-120"/>
              </a:rPr>
              <a:t>National Tsing Hua University, Taiwan  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215900"/>
            <a:ext cx="835342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908050"/>
            <a:ext cx="835342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79838" y="6381750"/>
            <a:ext cx="15843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500">
                <a:ea typeface="標楷體" pitchFamily="65" charset="-120"/>
              </a:defRPr>
            </a:lvl1pPr>
          </a:lstStyle>
          <a:p>
            <a:pPr>
              <a:defRPr/>
            </a:pPr>
            <a:fld id="{651163FE-10E8-4AB8-8DCF-AE5858DD442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Line 13"/>
          <p:cNvSpPr>
            <a:spLocks noChangeShapeType="1"/>
          </p:cNvSpPr>
          <p:nvPr/>
        </p:nvSpPr>
        <p:spPr bwMode="auto">
          <a:xfrm flipV="1">
            <a:off x="323850" y="6308725"/>
            <a:ext cx="84963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2" name="Line 17"/>
          <p:cNvSpPr>
            <a:spLocks noChangeShapeType="1"/>
          </p:cNvSpPr>
          <p:nvPr/>
        </p:nvSpPr>
        <p:spPr bwMode="auto">
          <a:xfrm flipV="1">
            <a:off x="323850" y="765175"/>
            <a:ext cx="8496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3" name="Line 18"/>
          <p:cNvSpPr>
            <a:spLocks noChangeShapeType="1"/>
          </p:cNvSpPr>
          <p:nvPr/>
        </p:nvSpPr>
        <p:spPr bwMode="auto">
          <a:xfrm flipV="1">
            <a:off x="322263" y="6346825"/>
            <a:ext cx="84963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87" r:id="rId4"/>
    <p:sldLayoutId id="2147484288" r:id="rId5"/>
    <p:sldLayoutId id="2147484289" r:id="rId6"/>
    <p:sldLayoutId id="2147484290" r:id="rId7"/>
    <p:sldLayoutId id="2147484298" r:id="rId8"/>
    <p:sldLayoutId id="2147484299" r:id="rId9"/>
    <p:sldLayoutId id="2147484291" r:id="rId10"/>
    <p:sldLayoutId id="2147484292" r:id="rId11"/>
    <p:sldLayoutId id="2147484293" r:id="rId12"/>
    <p:sldLayoutId id="214748429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9pPr>
    </p:titleStyle>
    <p:bodyStyle>
      <a:lvl1pPr marL="381000" indent="-3810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838200" indent="-3810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2pPr>
      <a:lvl3pPr marL="1295400" indent="-3810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har char="o"/>
        <a:defRPr kumimoji="1" sz="2400">
          <a:solidFill>
            <a:schemeClr val="tx1"/>
          </a:solidFill>
          <a:latin typeface="+mn-lt"/>
          <a:ea typeface="+mn-ea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43.png"/><Relationship Id="rId3" Type="http://schemas.openxmlformats.org/officeDocument/2006/relationships/image" Target="../media/image20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0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0.png"/><Relationship Id="rId15" Type="http://schemas.openxmlformats.org/officeDocument/2006/relationships/image" Target="../media/image4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ctrTitle"/>
          </p:nvPr>
        </p:nvSpPr>
        <p:spPr>
          <a:xfrm>
            <a:off x="0" y="1844675"/>
            <a:ext cx="9144000" cy="1584325"/>
          </a:xfrm>
        </p:spPr>
        <p:txBody>
          <a:bodyPr/>
          <a:lstStyle/>
          <a:p>
            <a:r>
              <a:rPr lang="en-US" altLang="zh-TW" dirty="0"/>
              <a:t>Artificial Neural Network</a:t>
            </a:r>
            <a:endParaRPr lang="zh-TW" altLang="zh-TW" dirty="0"/>
          </a:p>
        </p:txBody>
      </p:sp>
      <p:sp>
        <p:nvSpPr>
          <p:cNvPr id="7171" name="副標題 2"/>
          <p:cNvSpPr>
            <a:spLocks noGrp="1"/>
          </p:cNvSpPr>
          <p:nvPr>
            <p:ph type="subTitle" sz="quarter" idx="1"/>
          </p:nvPr>
        </p:nvSpPr>
        <p:spPr>
          <a:xfrm>
            <a:off x="0" y="4006850"/>
            <a:ext cx="9144000" cy="1438275"/>
          </a:xfrm>
        </p:spPr>
        <p:txBody>
          <a:bodyPr/>
          <a:lstStyle/>
          <a:p>
            <a:pPr eaLnBrk="1" hangingPunct="1"/>
            <a:r>
              <a:rPr lang="zh-TW" altLang="en-US" dirty="0"/>
              <a:t>報告人：陳昭維、林禹陞</a:t>
            </a:r>
            <a:endParaRPr lang="en-US" altLang="zh-TW" dirty="0"/>
          </a:p>
          <a:p>
            <a:pPr eaLnBrk="1" hangingPunct="1"/>
            <a:r>
              <a:rPr lang="zh-TW" altLang="en-US" dirty="0"/>
              <a:t>日期</a:t>
            </a:r>
            <a:r>
              <a:rPr lang="en-US" altLang="zh-TW" dirty="0"/>
              <a:t>: 02/18/22</a:t>
            </a:r>
            <a:endParaRPr lang="zh-TW" altLang="en-US" dirty="0"/>
          </a:p>
          <a:p>
            <a:pPr eaLnBrk="1" hangingPunct="1"/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/>
                </a:solidFill>
              </a:rPr>
              <a:t>Artificial Neural network</a:t>
            </a:r>
          </a:p>
          <a:p>
            <a:r>
              <a:rPr lang="en-US" altLang="zh-TW" dirty="0"/>
              <a:t>Training ANN model</a:t>
            </a:r>
          </a:p>
          <a:p>
            <a:pPr lvl="1"/>
            <a:r>
              <a:rPr lang="en-US" altLang="zh-TW" dirty="0"/>
              <a:t>Logistic cost function</a:t>
            </a:r>
          </a:p>
          <a:p>
            <a:pPr lvl="1"/>
            <a:r>
              <a:rPr lang="en-US" altLang="zh-TW" dirty="0"/>
              <a:t>Back propagation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Convergence issues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89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149014-9B78-4B3D-AE1F-0DA3442D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Logistic cost function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6CF933-CF0B-4E44-B52F-08472A8386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B9A4212-C7F8-4DD7-9D59-16DF40D0E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29" t="48541" r="48228" b="40225"/>
          <a:stretch/>
        </p:blipFill>
        <p:spPr>
          <a:xfrm>
            <a:off x="899592" y="804168"/>
            <a:ext cx="6768752" cy="2192784"/>
          </a:xfrm>
        </p:spPr>
      </p:pic>
      <p:pic>
        <p:nvPicPr>
          <p:cNvPr id="14" name="內容版面配置區 8">
            <a:extLst>
              <a:ext uri="{FF2B5EF4-FFF2-40B4-BE49-F238E27FC236}">
                <a16:creationId xmlns:a16="http://schemas.microsoft.com/office/drawing/2014/main" id="{0698FFD3-7EF5-4D1F-BD9C-2CDC0AF6D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9" t="60881" r="60154" b="32879"/>
          <a:stretch/>
        </p:blipFill>
        <p:spPr bwMode="auto">
          <a:xfrm>
            <a:off x="827584" y="2852936"/>
            <a:ext cx="5128124" cy="125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2A06BDE-2B89-4F74-92D7-5B5AE78A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3" t="68622" r="50000" b="17451"/>
          <a:stretch/>
        </p:blipFill>
        <p:spPr>
          <a:xfrm>
            <a:off x="879709" y="3991735"/>
            <a:ext cx="5455364" cy="21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01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B9A77E-5B6F-4230-B741-85A1C0F3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propagation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99F200-CDB2-43D9-A880-785871E80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90" y="908720"/>
            <a:ext cx="8353425" cy="5257800"/>
          </a:xfrm>
        </p:spPr>
        <p:txBody>
          <a:bodyPr/>
          <a:lstStyle/>
          <a:p>
            <a:r>
              <a:rPr lang="en-US" altLang="zh-TW" dirty="0"/>
              <a:t>Main idea: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E7C0F8-EEB9-4FDE-AE83-882DD6F2D8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4863A9-3A04-418F-B8D9-CC9597B04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4" t="82550" r="40495" b="3148"/>
          <a:stretch/>
        </p:blipFill>
        <p:spPr>
          <a:xfrm>
            <a:off x="340382" y="1316824"/>
            <a:ext cx="7874763" cy="26162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8DE692D-6EC7-4D17-BE62-C14486F19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05" t="86749" r="1119" b="1701"/>
          <a:stretch/>
        </p:blipFill>
        <p:spPr>
          <a:xfrm>
            <a:off x="1376550" y="3577328"/>
            <a:ext cx="6336704" cy="24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73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/>
                </a:solidFill>
              </a:rPr>
              <a:t>Artificial Neural network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Training ANN model</a:t>
            </a:r>
          </a:p>
          <a:p>
            <a:r>
              <a:rPr lang="en-US" altLang="zh-TW" dirty="0"/>
              <a:t>Convergence issues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87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FAD9D-41AF-4CA0-A17D-D2722A22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Convergence in neural networks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19DDAF-470B-414D-8248-60C08C017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0FA258D-0344-40A4-8040-8BD9DCDD1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23" r="37603" b="69857"/>
          <a:stretch/>
        </p:blipFill>
        <p:spPr>
          <a:xfrm>
            <a:off x="683568" y="836712"/>
            <a:ext cx="7328625" cy="5040560"/>
          </a:xfrm>
        </p:spPr>
      </p:pic>
    </p:spTree>
    <p:extLst>
      <p:ext uri="{BB962C8B-B14F-4D97-AF65-F5344CB8AC3E}">
        <p14:creationId xmlns:p14="http://schemas.microsoft.com/office/powerpoint/2010/main" val="13590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A66C5B-80ED-433F-B01C-F8F7C92E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Convergence in neural networks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C2DE465-AA5D-4942-9F67-7B1E48031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23" t="29245" r="37603" b="56161"/>
          <a:stretch/>
        </p:blipFill>
        <p:spPr>
          <a:xfrm>
            <a:off x="140184" y="1124744"/>
            <a:ext cx="8216937" cy="2736304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A0ACC0-F2C5-4170-9802-31AEA6148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63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ctrTitle"/>
          </p:nvPr>
        </p:nvSpPr>
        <p:spPr>
          <a:xfrm>
            <a:off x="0" y="1844675"/>
            <a:ext cx="9144000" cy="1584325"/>
          </a:xfrm>
        </p:spPr>
        <p:txBody>
          <a:bodyPr/>
          <a:lstStyle/>
          <a:p>
            <a:r>
              <a:rPr lang="en-US" altLang="zh-TW" dirty="0"/>
              <a:t>Recurrent Neural Network and LSTM application</a:t>
            </a:r>
            <a:endParaRPr lang="zh-TW" altLang="zh-TW" dirty="0"/>
          </a:p>
        </p:txBody>
      </p:sp>
      <p:sp>
        <p:nvSpPr>
          <p:cNvPr id="7171" name="副標題 2"/>
          <p:cNvSpPr>
            <a:spLocks noGrp="1"/>
          </p:cNvSpPr>
          <p:nvPr>
            <p:ph type="subTitle" sz="quarter" idx="1"/>
          </p:nvPr>
        </p:nvSpPr>
        <p:spPr>
          <a:xfrm>
            <a:off x="0" y="4006850"/>
            <a:ext cx="9144000" cy="1438275"/>
          </a:xfrm>
        </p:spPr>
        <p:txBody>
          <a:bodyPr/>
          <a:lstStyle/>
          <a:p>
            <a:pPr eaLnBrk="1" hangingPunct="1"/>
            <a:r>
              <a:rPr lang="zh-TW" altLang="en-US" dirty="0"/>
              <a:t>報告人：陳昭維、林禹陞</a:t>
            </a:r>
            <a:endParaRPr lang="en-US" altLang="zh-TW" dirty="0"/>
          </a:p>
          <a:p>
            <a:pPr eaLnBrk="1" hangingPunct="1"/>
            <a:r>
              <a:rPr lang="zh-TW" altLang="en-US" dirty="0"/>
              <a:t>日期</a:t>
            </a:r>
            <a:r>
              <a:rPr lang="en-US" altLang="zh-TW" dirty="0"/>
              <a:t>: 02/18/22</a:t>
            </a:r>
            <a:endParaRPr lang="zh-TW" altLang="en-US" dirty="0"/>
          </a:p>
          <a:p>
            <a:pPr eaLnBrk="1" hangingPunct="1"/>
            <a:endParaRPr lang="zh-TW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Occasions of using RNN model </a:t>
            </a:r>
          </a:p>
          <a:p>
            <a:r>
              <a:rPr lang="en-US" altLang="zh-TW" dirty="0"/>
              <a:t>Application of RNN and extended model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95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Occasions of using RNN model </a:t>
            </a:r>
          </a:p>
          <a:p>
            <a:pPr lvl="1"/>
            <a:r>
              <a:rPr lang="en-US" altLang="zh-TW" dirty="0"/>
              <a:t>Sequential data with dependence</a:t>
            </a:r>
          </a:p>
          <a:p>
            <a:pPr lvl="1"/>
            <a:r>
              <a:rPr lang="en-US" altLang="zh-TW" dirty="0"/>
              <a:t>Representation of sequences and modeling.</a:t>
            </a:r>
          </a:p>
          <a:p>
            <a:pPr lvl="1"/>
            <a:r>
              <a:rPr lang="en-US" altLang="zh-TW" dirty="0"/>
              <a:t>RNN looping mechanism and computation.</a:t>
            </a:r>
          </a:p>
          <a:p>
            <a:pPr lvl="1"/>
            <a:r>
              <a:rPr lang="en-US" altLang="zh-TW" dirty="0"/>
              <a:t>Backpropagation through time</a:t>
            </a:r>
          </a:p>
          <a:p>
            <a:pPr lvl="1"/>
            <a:r>
              <a:rPr lang="en-US" altLang="zh-TW" dirty="0"/>
              <a:t>Difficulties and Solutions</a:t>
            </a:r>
          </a:p>
          <a:p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Application of RNN and extended model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82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15900"/>
            <a:ext cx="8353425" cy="439738"/>
          </a:xfrm>
        </p:spPr>
        <p:txBody>
          <a:bodyPr/>
          <a:lstStyle/>
          <a:p>
            <a:r>
              <a:rPr lang="en-US" altLang="zh-TW" dirty="0"/>
              <a:t>Sequential Data with Dependence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E7EE2D-0E52-47DC-920A-6069937BE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288" y="908050"/>
                <a:ext cx="8353425" cy="5329262"/>
              </a:xfrm>
            </p:spPr>
            <p:txBody>
              <a:bodyPr/>
              <a:lstStyle/>
              <a:p>
                <a:r>
                  <a:rPr lang="en-US" altLang="zh-TW" dirty="0"/>
                  <a:t>Most input for machine learnings are independent of each other, thus the input sequence doesn’t matter.</a:t>
                </a:r>
              </a:p>
              <a:p>
                <a:pPr lvl="1"/>
                <a:r>
                  <a:rPr lang="en-US" altLang="zh-TW" dirty="0"/>
                  <a:t>E.g., From the classic Iris dataset example, each flowers are measured independently and the measurement of one doesn’t effect the other.</a:t>
                </a:r>
              </a:p>
              <a:p>
                <a:pPr lvl="1"/>
                <a:endParaRPr lang="en-US" altLang="zh-TW" dirty="0"/>
              </a:p>
              <a:p>
                <a:r>
                  <a:rPr lang="en-US" altLang="zh-TW" dirty="0"/>
                  <a:t>The data type above is independent and identically distributed (IID) data.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For a n examples IID sequence, the below 2 sequence makes no significant difference when training.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E7EE2D-0E52-47DC-920A-6069937BE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908050"/>
                <a:ext cx="8353425" cy="5329262"/>
              </a:xfrm>
              <a:blipFill>
                <a:blip r:embed="rId2"/>
                <a:stretch>
                  <a:fillRect l="-1022" t="-801" r="-21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9354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Artificial Neural network</a:t>
            </a:r>
          </a:p>
          <a:p>
            <a:r>
              <a:rPr lang="en-US" altLang="zh-TW" dirty="0"/>
              <a:t>Training ANN model</a:t>
            </a:r>
          </a:p>
          <a:p>
            <a:r>
              <a:rPr lang="en-US" altLang="zh-TW" dirty="0"/>
              <a:t>Convergence issues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352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15900"/>
            <a:ext cx="8353425" cy="439738"/>
          </a:xfrm>
        </p:spPr>
        <p:txBody>
          <a:bodyPr/>
          <a:lstStyle/>
          <a:p>
            <a:r>
              <a:rPr lang="en-US" altLang="zh-TW" dirty="0"/>
              <a:t>Sequential Data with Dependence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But some output of network or system varies with the sequence of the input data even though the data might be constructed by the similar set.</a:t>
            </a:r>
          </a:p>
          <a:p>
            <a:pPr lvl="1"/>
            <a:r>
              <a:rPr lang="en-US" altLang="zh-TW" dirty="0"/>
              <a:t>E.g. Prediction of market price will be affected by previous stock price or global event, political event, etc.</a:t>
            </a:r>
          </a:p>
          <a:p>
            <a:pPr lvl="1"/>
            <a:r>
              <a:rPr lang="en-US" altLang="zh-TW" dirty="0"/>
              <a:t>Speech, voice recognition, paragraph and article reading will construct different meaning if the order is rearranged.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從 </a:t>
            </a:r>
            <a:r>
              <a:rPr lang="zh-TW" altLang="en-US" dirty="0">
                <a:solidFill>
                  <a:srgbClr val="FF0000"/>
                </a:solidFill>
              </a:rPr>
              <a:t>台北</a:t>
            </a:r>
            <a:r>
              <a:rPr lang="zh-TW" altLang="en-US" dirty="0"/>
              <a:t> 第二月台 </a:t>
            </a:r>
            <a:r>
              <a:rPr lang="zh-TW" altLang="en-US" dirty="0">
                <a:solidFill>
                  <a:srgbClr val="00B050"/>
                </a:solidFill>
              </a:rPr>
              <a:t>發車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00B050"/>
                </a:solidFill>
              </a:rPr>
              <a:t>抵達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00B050"/>
                </a:solidFill>
              </a:rPr>
              <a:t>高雄</a:t>
            </a:r>
            <a:r>
              <a:rPr lang="zh-TW" altLang="en-US" dirty="0"/>
              <a:t> 第一月台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>
                <a:sym typeface="Wingdings" panose="05000000000000000000" pitchFamily="2" charset="2"/>
              </a:rPr>
              <a:t>一張台北出發的票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從 </a:t>
            </a:r>
            <a:r>
              <a:rPr lang="zh-TW" altLang="en-US" dirty="0">
                <a:solidFill>
                  <a:srgbClr val="FF0000"/>
                </a:solidFill>
              </a:rPr>
              <a:t>高雄</a:t>
            </a:r>
            <a:r>
              <a:rPr lang="zh-TW" altLang="en-US" dirty="0"/>
              <a:t> 第一月台</a:t>
            </a:r>
            <a:r>
              <a:rPr lang="zh-TW" altLang="en-US" dirty="0">
                <a:solidFill>
                  <a:srgbClr val="00B050"/>
                </a:solidFill>
              </a:rPr>
              <a:t> 發車 抵達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00B050"/>
                </a:solidFill>
              </a:rPr>
              <a:t>台北</a:t>
            </a:r>
            <a:r>
              <a:rPr lang="zh-TW" altLang="en-US" dirty="0"/>
              <a:t> 第二月台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/>
              <a:t> 一張高雄出發的票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dirty="0"/>
              <a:t>Machine learning of Time-series data is often dealt with different approach.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023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AF89C-D5C9-46D6-921A-C537C9DF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Representation of sequences and modeling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DA9F222-B7AC-4FD0-B3DC-5556C360B0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Represent the input sequence as a time-series of vectors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where the superscript denotes the order of the instances.</a:t>
                </a:r>
              </a:p>
              <a:p>
                <a:pPr lvl="1"/>
                <a:r>
                  <a:rPr lang="en-US" altLang="zh-TW" dirty="0"/>
                  <a:t>Each example point,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dirty="0"/>
                  <a:t>, belongs to a particular time,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Each target label,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dirty="0"/>
                  <a:t>, belongs to a particular time,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DA9F222-B7AC-4FD0-B3DC-5556C360B0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2" t="-812" r="-1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65705B-478D-4367-8776-8EC1120EDA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483D23-198E-410A-9F4D-C01E26448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238" y="3429000"/>
            <a:ext cx="5401524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4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2A3A5-9451-451A-87DC-E67170BA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Representation of sequences and modeling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5F7FF-D1B9-4C9C-BB9B-A67BA4DD0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 is designed to be capable of using past information and current information to generate output.</a:t>
            </a:r>
          </a:p>
          <a:p>
            <a:endParaRPr lang="en-US" altLang="zh-TW" dirty="0"/>
          </a:p>
          <a:p>
            <a:r>
              <a:rPr lang="en-US" altLang="zh-TW" dirty="0"/>
              <a:t>Different types of model can be selected when dealing with different input and desired outputs.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04464B-9175-428D-AF54-B6D80E1EB5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958E54-729A-450C-A9E6-5916817C4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7" y="4305495"/>
            <a:ext cx="1728192" cy="13450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1DE25A-BB20-451B-9471-83B4A67AC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49" y="4315289"/>
            <a:ext cx="1728192" cy="13255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31E4E88-A5FA-4254-AED6-977A19C4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41" y="4258828"/>
            <a:ext cx="1839457" cy="14471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C097DC-8452-406A-88DC-4ECC419DF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741" y="4299147"/>
            <a:ext cx="2754445" cy="13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7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6B329-5583-42A2-B66A-44732979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Representation of sequences and modeling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3D4DC9-1BBA-4C43-8B00-AC9E8DA4F9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4A9C08-3483-4E57-8227-79FE0E37E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261269"/>
            <a:ext cx="1933575" cy="15049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EEB4D0-E68A-434E-95DC-EFCE8BEB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691" y="1350991"/>
            <a:ext cx="1728192" cy="132550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A1A3E68-8B9F-4B9C-9595-D5532800859F}"/>
              </a:ext>
            </a:extLst>
          </p:cNvPr>
          <p:cNvSpPr txBox="1"/>
          <p:nvPr/>
        </p:nvSpPr>
        <p:spPr>
          <a:xfrm>
            <a:off x="683568" y="3429000"/>
            <a:ext cx="3240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Sentiment Analysis:</a:t>
            </a:r>
          </a:p>
          <a:p>
            <a:endParaRPr lang="en-US" altLang="zh-TW" dirty="0"/>
          </a:p>
          <a:p>
            <a:r>
              <a:rPr lang="en-US" altLang="zh-TW" dirty="0"/>
              <a:t>Using web crawl comment on PTT to generate single sentiment output for each unique input consists of words.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7A88C2-6DA1-4D21-8DFF-D23F9BF13EFD}"/>
              </a:ext>
            </a:extLst>
          </p:cNvPr>
          <p:cNvSpPr txBox="1"/>
          <p:nvPr/>
        </p:nvSpPr>
        <p:spPr>
          <a:xfrm>
            <a:off x="5364163" y="3407664"/>
            <a:ext cx="3240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Pixel Analysis:</a:t>
            </a:r>
          </a:p>
          <a:p>
            <a:endParaRPr lang="en-US" altLang="zh-TW" dirty="0"/>
          </a:p>
          <a:p>
            <a:r>
              <a:rPr lang="en-US" altLang="zh-TW" dirty="0"/>
              <a:t>Using a single picture to generate a sentence or a description regarding to the picture.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169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D3BA7-402E-406A-BB9D-0650395D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Representation of sequences and modeling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D085DD-504F-4FF4-A466-4E9454A11C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170BBE5-6759-419B-916E-07C913C77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484784"/>
            <a:ext cx="2009775" cy="15811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366B10D-A64F-47EC-879A-3D1387273433}"/>
              </a:ext>
            </a:extLst>
          </p:cNvPr>
          <p:cNvSpPr txBox="1"/>
          <p:nvPr/>
        </p:nvSpPr>
        <p:spPr>
          <a:xfrm>
            <a:off x="252236" y="3722468"/>
            <a:ext cx="40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Video classification</a:t>
            </a:r>
            <a:r>
              <a:rPr lang="en-US" altLang="zh-TW" dirty="0">
                <a:sym typeface="Wingdings" panose="05000000000000000000" pitchFamily="2" charset="2"/>
              </a:rPr>
              <a:t>: (synchronized)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Output each frame after sensor detects image or video.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6AACB3-A03B-4C71-AE9E-D3C102E5F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02" y="1484784"/>
            <a:ext cx="2749534" cy="13839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CF7E6DE-93BD-40F5-8FF0-13F7B23A8943}"/>
              </a:ext>
            </a:extLst>
          </p:cNvPr>
          <p:cNvSpPr txBox="1"/>
          <p:nvPr/>
        </p:nvSpPr>
        <p:spPr>
          <a:xfrm>
            <a:off x="4859070" y="3619973"/>
            <a:ext cx="403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Translation: (unsynchronized)</a:t>
            </a:r>
            <a:endParaRPr lang="en-US" altLang="zh-TW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D7D586-59FF-4633-8712-C9E4FA7D15AC}"/>
              </a:ext>
            </a:extLst>
          </p:cNvPr>
          <p:cNvSpPr/>
          <p:nvPr/>
        </p:nvSpPr>
        <p:spPr bwMode="auto">
          <a:xfrm>
            <a:off x="5108011" y="4790435"/>
            <a:ext cx="516677" cy="33834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C18362-DDF9-4319-835D-B527AE855AD5}"/>
              </a:ext>
            </a:extLst>
          </p:cNvPr>
          <p:cNvSpPr/>
          <p:nvPr/>
        </p:nvSpPr>
        <p:spPr bwMode="auto">
          <a:xfrm>
            <a:off x="6290657" y="4774940"/>
            <a:ext cx="516677" cy="369333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352391-4C0A-42BB-9DB3-7AADA5CB2EA7}"/>
              </a:ext>
            </a:extLst>
          </p:cNvPr>
          <p:cNvSpPr/>
          <p:nvPr/>
        </p:nvSpPr>
        <p:spPr bwMode="auto">
          <a:xfrm>
            <a:off x="6012160" y="4137966"/>
            <a:ext cx="936104" cy="369332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金融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1896AA-F52E-4361-A3E7-107D03FD7C31}"/>
              </a:ext>
            </a:extLst>
          </p:cNvPr>
          <p:cNvSpPr/>
          <p:nvPr/>
        </p:nvSpPr>
        <p:spPr bwMode="auto">
          <a:xfrm>
            <a:off x="7524328" y="4137966"/>
            <a:ext cx="936104" cy="369332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科技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AFCB86-CB6A-4C58-8906-3C96D16E3378}"/>
              </a:ext>
            </a:extLst>
          </p:cNvPr>
          <p:cNvSpPr/>
          <p:nvPr/>
        </p:nvSpPr>
        <p:spPr bwMode="auto">
          <a:xfrm>
            <a:off x="4722334" y="5600950"/>
            <a:ext cx="1080103" cy="293029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dirty="0"/>
              <a:t>Financial</a:t>
            </a:r>
            <a:endParaRPr kumimoji="1" lang="zh-TW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B80A68-E105-4709-9BBC-8EC38CF576E4}"/>
              </a:ext>
            </a:extLst>
          </p:cNvPr>
          <p:cNvSpPr/>
          <p:nvPr/>
        </p:nvSpPr>
        <p:spPr bwMode="auto">
          <a:xfrm>
            <a:off x="6012160" y="5600950"/>
            <a:ext cx="1233667" cy="269736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dirty="0"/>
              <a:t>Technology</a:t>
            </a:r>
            <a:endParaRPr kumimoji="1" lang="zh-TW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7663787-3EB2-4FE1-9442-ACDD3CD33E6C}"/>
              </a:ext>
            </a:extLst>
          </p:cNvPr>
          <p:cNvCxnSpPr/>
          <p:nvPr/>
        </p:nvCxnSpPr>
        <p:spPr bwMode="auto">
          <a:xfrm flipV="1">
            <a:off x="5262386" y="5204822"/>
            <a:ext cx="0" cy="3723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1B1AC45-1E6B-46A6-93B8-D29EF00D08F2}"/>
              </a:ext>
            </a:extLst>
          </p:cNvPr>
          <p:cNvCxnSpPr/>
          <p:nvPr/>
        </p:nvCxnSpPr>
        <p:spPr bwMode="auto">
          <a:xfrm flipV="1">
            <a:off x="6548996" y="5190496"/>
            <a:ext cx="0" cy="3723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7405668-37A7-4357-A843-27AE07DCDEC9}"/>
              </a:ext>
            </a:extLst>
          </p:cNvPr>
          <p:cNvCxnSpPr/>
          <p:nvPr/>
        </p:nvCxnSpPr>
        <p:spPr bwMode="auto">
          <a:xfrm flipV="1">
            <a:off x="6548996" y="4507298"/>
            <a:ext cx="0" cy="3723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913ACE5-D1F0-4801-A0A0-3CEB631657BF}"/>
              </a:ext>
            </a:extLst>
          </p:cNvPr>
          <p:cNvCxnSpPr/>
          <p:nvPr/>
        </p:nvCxnSpPr>
        <p:spPr bwMode="auto">
          <a:xfrm flipV="1">
            <a:off x="7880936" y="4503815"/>
            <a:ext cx="0" cy="3723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9DB0E76-FA94-4998-96B9-5FE117FE1F49}"/>
              </a:ext>
            </a:extLst>
          </p:cNvPr>
          <p:cNvSpPr/>
          <p:nvPr/>
        </p:nvSpPr>
        <p:spPr bwMode="auto">
          <a:xfrm>
            <a:off x="7554709" y="4771898"/>
            <a:ext cx="516677" cy="369333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E466DD8-AFCC-4DBF-B7B1-6F773CB7F42F}"/>
              </a:ext>
            </a:extLst>
          </p:cNvPr>
          <p:cNvCxnSpPr>
            <a:stCxn id="10" idx="3"/>
            <a:endCxn id="11" idx="1"/>
          </p:cNvCxnSpPr>
          <p:nvPr/>
        </p:nvCxnSpPr>
        <p:spPr bwMode="auto">
          <a:xfrm>
            <a:off x="5624688" y="4959607"/>
            <a:ext cx="66596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399F245-CC63-4F6C-BAF0-9F975446D8BD}"/>
              </a:ext>
            </a:extLst>
          </p:cNvPr>
          <p:cNvCxnSpPr>
            <a:stCxn id="11" idx="3"/>
            <a:endCxn id="21" idx="1"/>
          </p:cNvCxnSpPr>
          <p:nvPr/>
        </p:nvCxnSpPr>
        <p:spPr bwMode="auto">
          <a:xfrm flipV="1">
            <a:off x="6807334" y="4956565"/>
            <a:ext cx="747375" cy="30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094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CD4F81-53B1-4027-9B96-E35EF39E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 Mechanism and Computation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F53522-7DB8-4730-9D7F-A94B7841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 network has the capability of memorizing past event and combining the current information to generate output</a:t>
            </a:r>
          </a:p>
          <a:p>
            <a:pPr lvl="1"/>
            <a:r>
              <a:rPr lang="en-US" altLang="zh-TW" dirty="0"/>
              <a:t>A loop-back mechanism is needed in hidden-layer for the next time stamp.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ECAF2C-2DC2-4EA2-9743-9E05550819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A5832D-6504-4C10-A532-E23DD381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r="79317" b="-1"/>
          <a:stretch/>
        </p:blipFill>
        <p:spPr>
          <a:xfrm>
            <a:off x="971600" y="2852936"/>
            <a:ext cx="1371635" cy="2520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2A023A-3114-4649-B546-329F6F5D0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79" y="2348880"/>
            <a:ext cx="3932721" cy="3325368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56C54FE9-358F-4A77-B8B3-8CDB47C27EC9}"/>
              </a:ext>
            </a:extLst>
          </p:cNvPr>
          <p:cNvSpPr/>
          <p:nvPr/>
        </p:nvSpPr>
        <p:spPr bwMode="auto">
          <a:xfrm>
            <a:off x="1547664" y="3573016"/>
            <a:ext cx="936104" cy="100811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23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191EC-DC63-47D7-9640-E2EFF310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 Mechanism and Computation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820FC3-F6A2-404E-99F7-00D56E67D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different weighting has different purpose in the network.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the weight matrix between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dirty="0"/>
                  <a:t>, and the hidden layer,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altLang="zh-TW" dirty="0"/>
                  <a:t>: the weight matrix associated with the recurrent edge.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h𝑜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dirty="0"/>
                  <a:t> the weight matrix between the hidden layer and output layer.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820FC3-F6A2-404E-99F7-00D56E67D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22" t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95050B-DE5D-49C3-B936-048129D06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15F738-CC94-49E5-9266-B1CC7643C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34" y="4509120"/>
            <a:ext cx="3944454" cy="6279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4AC17F8-A0B7-4999-8D6E-5A9D5B02A6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55" t="51787" r="35286" b="-1"/>
          <a:stretch/>
        </p:blipFill>
        <p:spPr>
          <a:xfrm>
            <a:off x="5148064" y="3789040"/>
            <a:ext cx="2808312" cy="17783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CF6EE45-D7D0-4C25-9411-A1FE34D088DC}"/>
              </a:ext>
            </a:extLst>
          </p:cNvPr>
          <p:cNvSpPr/>
          <p:nvPr/>
        </p:nvSpPr>
        <p:spPr bwMode="auto">
          <a:xfrm>
            <a:off x="1763688" y="4653136"/>
            <a:ext cx="648072" cy="36004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1FE725-BD0F-438A-A0A3-20E71C8CA8D8}"/>
              </a:ext>
            </a:extLst>
          </p:cNvPr>
          <p:cNvSpPr/>
          <p:nvPr/>
        </p:nvSpPr>
        <p:spPr bwMode="auto">
          <a:xfrm>
            <a:off x="3275856" y="4463051"/>
            <a:ext cx="432048" cy="36004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766FD6-1D0C-49DE-AF12-8B2F027B527B}"/>
              </a:ext>
            </a:extLst>
          </p:cNvPr>
          <p:cNvSpPr/>
          <p:nvPr/>
        </p:nvSpPr>
        <p:spPr bwMode="auto">
          <a:xfrm>
            <a:off x="2421973" y="4655652"/>
            <a:ext cx="648072" cy="36004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DBD7DC-011F-4A66-A75D-3B934963EFFB}"/>
              </a:ext>
            </a:extLst>
          </p:cNvPr>
          <p:cNvSpPr/>
          <p:nvPr/>
        </p:nvSpPr>
        <p:spPr bwMode="auto">
          <a:xfrm>
            <a:off x="3142177" y="4823091"/>
            <a:ext cx="648072" cy="36004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3E140E-FD1D-4367-ACFA-5602AF712523}"/>
              </a:ext>
            </a:extLst>
          </p:cNvPr>
          <p:cNvSpPr txBox="1"/>
          <p:nvPr/>
        </p:nvSpPr>
        <p:spPr>
          <a:xfrm>
            <a:off x="2483768" y="537321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Past information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FBF6D73-1BA5-4E7E-B5CE-A49A7E06C42C}"/>
              </a:ext>
            </a:extLst>
          </p:cNvPr>
          <p:cNvSpPr txBox="1"/>
          <p:nvPr/>
        </p:nvSpPr>
        <p:spPr>
          <a:xfrm>
            <a:off x="884206" y="4029377"/>
            <a:ext cx="225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Present information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1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B40950-C54F-492D-B018-DA6B01CF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 Mechanism and Computation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DA40F-F0CD-40A5-8681-406E9F03C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are different configuration of recurrent connection in RNN modeling.</a:t>
            </a:r>
          </a:p>
          <a:p>
            <a:pPr lvl="1"/>
            <a:r>
              <a:rPr lang="en-US" altLang="zh-TW" dirty="0"/>
              <a:t>Jordan network</a:t>
            </a:r>
          </a:p>
          <a:p>
            <a:pPr lvl="1"/>
            <a:r>
              <a:rPr lang="en-US" altLang="zh-TW" dirty="0"/>
              <a:t>Elman network</a:t>
            </a:r>
          </a:p>
          <a:p>
            <a:pPr lvl="1"/>
            <a:r>
              <a:rPr lang="en-US" altLang="zh-TW" dirty="0"/>
              <a:t>Bidirectional RNN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ACDBD9-4D9F-4AF1-887B-51170D0299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849891-9EF2-46DF-945E-AA641B96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3140968"/>
            <a:ext cx="5222952" cy="26753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463005-4561-4AC6-A74B-768C88FF9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81" y="3140968"/>
            <a:ext cx="3457831" cy="26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D0819-D624-4E95-8EB6-C884864E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 through time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F5C5DE-FFC0-4FA8-85A0-C267F1D9D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016218"/>
            <a:ext cx="8353425" cy="5257800"/>
          </a:xfrm>
        </p:spPr>
        <p:txBody>
          <a:bodyPr/>
          <a:lstStyle/>
          <a:p>
            <a:r>
              <a:rPr lang="en-US" altLang="zh-TW" dirty="0"/>
              <a:t>A similar approach to normal NN, we can use back propagation to train the model, only that this time the loss accumulated through time needs to be considered.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8C338C-92C8-4DA4-9EDA-B38B767840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4B57435-3F60-4AAE-9C04-9A2C8EFE22D5}"/>
                  </a:ext>
                </a:extLst>
              </p:cNvPr>
              <p:cNvSpPr/>
              <p:nvPr/>
            </p:nvSpPr>
            <p:spPr bwMode="auto">
              <a:xfrm>
                <a:off x="1857616" y="4334071"/>
                <a:ext cx="972108" cy="50415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fontAlgn="ctr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4B57435-3F60-4AAE-9C04-9A2C8EFE2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7616" y="4334071"/>
                <a:ext cx="972108" cy="504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82B9477-06BD-422C-A40B-201FC251A068}"/>
                  </a:ext>
                </a:extLst>
              </p:cNvPr>
              <p:cNvSpPr/>
              <p:nvPr/>
            </p:nvSpPr>
            <p:spPr bwMode="auto">
              <a:xfrm>
                <a:off x="3766200" y="4334071"/>
                <a:ext cx="972108" cy="50415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fontAlgn="ctr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82B9477-06BD-422C-A40B-201FC251A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6200" y="4334071"/>
                <a:ext cx="972108" cy="504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2B00F65-5CE8-4E36-A527-949AAA1581E1}"/>
                  </a:ext>
                </a:extLst>
              </p:cNvPr>
              <p:cNvSpPr/>
              <p:nvPr/>
            </p:nvSpPr>
            <p:spPr bwMode="auto">
              <a:xfrm>
                <a:off x="5673668" y="4334071"/>
                <a:ext cx="972108" cy="50415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fontAlgn="ctr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2B00F65-5CE8-4E36-A527-949AAA158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73668" y="4334071"/>
                <a:ext cx="972108" cy="504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870BDC0-2851-4189-B55E-D525F8DDE643}"/>
                  </a:ext>
                </a:extLst>
              </p:cNvPr>
              <p:cNvSpPr/>
              <p:nvPr/>
            </p:nvSpPr>
            <p:spPr bwMode="auto">
              <a:xfrm>
                <a:off x="7582252" y="4334071"/>
                <a:ext cx="972108" cy="50415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fontAlgn="ctr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870BDC0-2851-4189-B55E-D525F8DDE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82252" y="4334071"/>
                <a:ext cx="972108" cy="504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C79C06A-D960-41B9-B696-807026BE3F37}"/>
                  </a:ext>
                </a:extLst>
              </p:cNvPr>
              <p:cNvSpPr/>
              <p:nvPr/>
            </p:nvSpPr>
            <p:spPr bwMode="auto">
              <a:xfrm>
                <a:off x="1857616" y="5426811"/>
                <a:ext cx="972108" cy="50415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fontAlgn="ctr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C79C06A-D960-41B9-B696-807026BE3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7616" y="5426811"/>
                <a:ext cx="972108" cy="5041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5D3267B-9316-4132-BEBD-CD13B2200EC2}"/>
                  </a:ext>
                </a:extLst>
              </p:cNvPr>
              <p:cNvSpPr/>
              <p:nvPr/>
            </p:nvSpPr>
            <p:spPr bwMode="auto">
              <a:xfrm>
                <a:off x="3787748" y="5426811"/>
                <a:ext cx="972108" cy="50415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fontAlgn="ctr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5D3267B-9316-4132-BEBD-CD13B2200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48" y="5426811"/>
                <a:ext cx="972108" cy="504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EC7AA8B-C961-4C56-B9B5-B7AAB51370B9}"/>
                  </a:ext>
                </a:extLst>
              </p:cNvPr>
              <p:cNvSpPr/>
              <p:nvPr/>
            </p:nvSpPr>
            <p:spPr bwMode="auto">
              <a:xfrm>
                <a:off x="5695216" y="5426811"/>
                <a:ext cx="972108" cy="50415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fontAlgn="ctr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EC7AA8B-C961-4C56-B9B5-B7AAB5137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95216" y="5426811"/>
                <a:ext cx="972108" cy="5041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9E32A98-359A-4AEE-81BA-9320E717A876}"/>
                  </a:ext>
                </a:extLst>
              </p:cNvPr>
              <p:cNvSpPr/>
              <p:nvPr/>
            </p:nvSpPr>
            <p:spPr bwMode="auto">
              <a:xfrm>
                <a:off x="7603800" y="5426811"/>
                <a:ext cx="972108" cy="50415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fontAlgn="ctr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9E32A98-359A-4AEE-81BA-9320E717A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03800" y="5426811"/>
                <a:ext cx="972108" cy="504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81541B7-A593-4281-AC8F-ADB248C817C2}"/>
                  </a:ext>
                </a:extLst>
              </p:cNvPr>
              <p:cNvSpPr/>
              <p:nvPr/>
            </p:nvSpPr>
            <p:spPr bwMode="auto">
              <a:xfrm>
                <a:off x="1857616" y="3138845"/>
                <a:ext cx="972108" cy="504150"/>
              </a:xfrm>
              <a:prstGeom prst="rect">
                <a:avLst/>
              </a:prstGeom>
              <a:solidFill>
                <a:srgbClr val="FF99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itchFamily="18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itchFamily="18" charset="-12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itchFamily="18" charset="-12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81541B7-A593-4281-AC8F-ADB248C81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7616" y="3138845"/>
                <a:ext cx="972108" cy="504150"/>
              </a:xfrm>
              <a:prstGeom prst="rect">
                <a:avLst/>
              </a:prstGeom>
              <a:blipFill>
                <a:blip r:embed="rId10"/>
                <a:stretch>
                  <a:fillRect b="-1176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426404-3004-485A-A51F-5923EEE32B8B}"/>
                  </a:ext>
                </a:extLst>
              </p:cNvPr>
              <p:cNvSpPr/>
              <p:nvPr/>
            </p:nvSpPr>
            <p:spPr bwMode="auto">
              <a:xfrm>
                <a:off x="3787748" y="3129112"/>
                <a:ext cx="972108" cy="504150"/>
              </a:xfrm>
              <a:prstGeom prst="rect">
                <a:avLst/>
              </a:prstGeom>
              <a:solidFill>
                <a:srgbClr val="FF99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fontAlgn="ctr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426404-3004-485A-A51F-5923EEE32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48" y="3129112"/>
                <a:ext cx="972108" cy="504150"/>
              </a:xfrm>
              <a:prstGeom prst="rect">
                <a:avLst/>
              </a:prstGeom>
              <a:blipFill>
                <a:blip r:embed="rId11"/>
                <a:stretch>
                  <a:fillRect b="-2353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FA29ED4-F9FE-4092-A4E6-36E8D8FC83CC}"/>
                  </a:ext>
                </a:extLst>
              </p:cNvPr>
              <p:cNvSpPr/>
              <p:nvPr/>
            </p:nvSpPr>
            <p:spPr bwMode="auto">
              <a:xfrm>
                <a:off x="5652120" y="3140968"/>
                <a:ext cx="972108" cy="504150"/>
              </a:xfrm>
              <a:prstGeom prst="rect">
                <a:avLst/>
              </a:prstGeom>
              <a:solidFill>
                <a:srgbClr val="FF99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fontAlgn="ctr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FA29ED4-F9FE-4092-A4E6-36E8D8FC8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2120" y="3140968"/>
                <a:ext cx="972108" cy="504150"/>
              </a:xfrm>
              <a:prstGeom prst="rect">
                <a:avLst/>
              </a:prstGeom>
              <a:blipFill>
                <a:blip r:embed="rId12"/>
                <a:stretch>
                  <a:fillRect b="-2353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72EB12B-502F-4ECD-861A-2F93DC6CE25A}"/>
                  </a:ext>
                </a:extLst>
              </p:cNvPr>
              <p:cNvSpPr/>
              <p:nvPr/>
            </p:nvSpPr>
            <p:spPr bwMode="auto">
              <a:xfrm>
                <a:off x="7540173" y="3138845"/>
                <a:ext cx="972108" cy="504150"/>
              </a:xfrm>
              <a:prstGeom prst="rect">
                <a:avLst/>
              </a:prstGeom>
              <a:solidFill>
                <a:srgbClr val="FF99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fontAlgn="ctr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1" lang="zh-TW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72EB12B-502F-4ECD-861A-2F93DC6CE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40173" y="3138845"/>
                <a:ext cx="972108" cy="5041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131696CE-715F-4107-97F3-8C17309D3220}"/>
              </a:ext>
            </a:extLst>
          </p:cNvPr>
          <p:cNvSpPr/>
          <p:nvPr/>
        </p:nvSpPr>
        <p:spPr bwMode="auto">
          <a:xfrm>
            <a:off x="3149551" y="4334071"/>
            <a:ext cx="504056" cy="486434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B74D202D-46C8-4B0F-B985-CAED6B97CD25}"/>
              </a:ext>
            </a:extLst>
          </p:cNvPr>
          <p:cNvSpPr/>
          <p:nvPr/>
        </p:nvSpPr>
        <p:spPr bwMode="auto">
          <a:xfrm>
            <a:off x="4981255" y="4334071"/>
            <a:ext cx="504056" cy="486434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BC0DD2F3-02AC-47AC-9081-35904F7DADBC}"/>
              </a:ext>
            </a:extLst>
          </p:cNvPr>
          <p:cNvSpPr/>
          <p:nvPr/>
        </p:nvSpPr>
        <p:spPr bwMode="auto">
          <a:xfrm>
            <a:off x="6851001" y="4351787"/>
            <a:ext cx="504056" cy="486434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D5CE0E32-EB3E-4BB7-B364-690D5FF8ADEF}"/>
              </a:ext>
            </a:extLst>
          </p:cNvPr>
          <p:cNvSpPr/>
          <p:nvPr/>
        </p:nvSpPr>
        <p:spPr bwMode="auto">
          <a:xfrm rot="16200000">
            <a:off x="2091642" y="4889299"/>
            <a:ext cx="504056" cy="486434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797D2F93-9089-4EEE-B5D3-4C30247C4B30}"/>
              </a:ext>
            </a:extLst>
          </p:cNvPr>
          <p:cNvSpPr/>
          <p:nvPr/>
        </p:nvSpPr>
        <p:spPr bwMode="auto">
          <a:xfrm rot="16200000">
            <a:off x="4021774" y="4877700"/>
            <a:ext cx="504056" cy="486434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C2472B10-8187-43DA-A985-2862447BA887}"/>
              </a:ext>
            </a:extLst>
          </p:cNvPr>
          <p:cNvSpPr/>
          <p:nvPr/>
        </p:nvSpPr>
        <p:spPr bwMode="auto">
          <a:xfrm rot="16200000">
            <a:off x="5907694" y="4877700"/>
            <a:ext cx="504056" cy="486434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C5A5477D-A626-48A5-8DA4-95C80DDC7D4A}"/>
              </a:ext>
            </a:extLst>
          </p:cNvPr>
          <p:cNvSpPr/>
          <p:nvPr/>
        </p:nvSpPr>
        <p:spPr bwMode="auto">
          <a:xfrm rot="16200000">
            <a:off x="7774200" y="4877700"/>
            <a:ext cx="504056" cy="486434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4FF9694D-C56A-433B-8B0F-63F39F3E8911}"/>
              </a:ext>
            </a:extLst>
          </p:cNvPr>
          <p:cNvSpPr/>
          <p:nvPr/>
        </p:nvSpPr>
        <p:spPr bwMode="auto">
          <a:xfrm rot="16200000">
            <a:off x="2091642" y="3723273"/>
            <a:ext cx="504056" cy="48643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ACD3647E-8834-4DDE-8F05-5AA3F3546ED4}"/>
              </a:ext>
            </a:extLst>
          </p:cNvPr>
          <p:cNvSpPr/>
          <p:nvPr/>
        </p:nvSpPr>
        <p:spPr bwMode="auto">
          <a:xfrm rot="16200000">
            <a:off x="4021774" y="3713540"/>
            <a:ext cx="504056" cy="48643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078BF591-A046-42B8-9154-7F1571702FF4}"/>
              </a:ext>
            </a:extLst>
          </p:cNvPr>
          <p:cNvSpPr/>
          <p:nvPr/>
        </p:nvSpPr>
        <p:spPr bwMode="auto">
          <a:xfrm rot="16200000">
            <a:off x="5887638" y="3713541"/>
            <a:ext cx="504056" cy="48643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CB3D0D55-365F-4E16-BA49-84B6FB1D12B9}"/>
              </a:ext>
            </a:extLst>
          </p:cNvPr>
          <p:cNvSpPr/>
          <p:nvPr/>
        </p:nvSpPr>
        <p:spPr bwMode="auto">
          <a:xfrm rot="16200000">
            <a:off x="7816278" y="3743108"/>
            <a:ext cx="504056" cy="48643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C71C81FF-2D35-4254-9441-9E90643D9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2366" y="4344587"/>
            <a:ext cx="524301" cy="524301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1B300C70-7B32-446A-B70C-8A36F9F95C03}"/>
              </a:ext>
            </a:extLst>
          </p:cNvPr>
          <p:cNvSpPr/>
          <p:nvPr/>
        </p:nvSpPr>
        <p:spPr bwMode="auto">
          <a:xfrm>
            <a:off x="226101" y="4354662"/>
            <a:ext cx="727078" cy="504150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init</a:t>
            </a: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9A1BFB0C-AE93-4413-937D-38885FEAEE76}"/>
                  </a:ext>
                </a:extLst>
              </p:cNvPr>
              <p:cNvSpPr txBox="1"/>
              <p:nvPr/>
            </p:nvSpPr>
            <p:spPr>
              <a:xfrm>
                <a:off x="1990505" y="2259993"/>
                <a:ext cx="729272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cy-GB" altLang="zh-TW">
                              <a:latin typeface="+mj-lt"/>
                            </a:rPr>
                            <m:t>ŷ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9A1BFB0C-AE93-4413-937D-38885FEAE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05" y="2259993"/>
                <a:ext cx="729272" cy="375552"/>
              </a:xfrm>
              <a:prstGeom prst="rect">
                <a:avLst/>
              </a:prstGeom>
              <a:blipFill>
                <a:blip r:embed="rId1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88D0D46C-9AC4-4440-96E3-7B8C8F4538F7}"/>
                  </a:ext>
                </a:extLst>
              </p:cNvPr>
              <p:cNvSpPr txBox="1"/>
              <p:nvPr/>
            </p:nvSpPr>
            <p:spPr>
              <a:xfrm>
                <a:off x="3909166" y="2240527"/>
                <a:ext cx="729272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cy-GB" altLang="zh-TW">
                              <a:latin typeface="+mj-lt"/>
                            </a:rPr>
                            <m:t>ŷ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88D0D46C-9AC4-4440-96E3-7B8C8F453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66" y="2240527"/>
                <a:ext cx="729272" cy="37555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C9D6C73-E825-4638-A73B-DEA700720E99}"/>
                  </a:ext>
                </a:extLst>
              </p:cNvPr>
              <p:cNvSpPr txBox="1"/>
              <p:nvPr/>
            </p:nvSpPr>
            <p:spPr>
              <a:xfrm>
                <a:off x="5773538" y="2227689"/>
                <a:ext cx="729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cy-GB" altLang="zh-TW">
                              <a:latin typeface="+mj-lt"/>
                            </a:rPr>
                            <m:t>ŷ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C9D6C73-E825-4638-A73B-DEA700720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538" y="2227689"/>
                <a:ext cx="729272" cy="369332"/>
              </a:xfrm>
              <a:prstGeom prst="rect">
                <a:avLst/>
              </a:prstGeom>
              <a:blipFill>
                <a:blip r:embed="rId1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C6DEA22-9832-48E1-802F-02D1C86915F8}"/>
                  </a:ext>
                </a:extLst>
              </p:cNvPr>
              <p:cNvSpPr txBox="1"/>
              <p:nvPr/>
            </p:nvSpPr>
            <p:spPr>
              <a:xfrm>
                <a:off x="7725218" y="2221469"/>
                <a:ext cx="729272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cy-GB" altLang="zh-TW">
                              <a:latin typeface="+mj-lt"/>
                            </a:rPr>
                            <m:t>ŷ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C6DEA22-9832-48E1-802F-02D1C8691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218" y="2221469"/>
                <a:ext cx="729272" cy="375552"/>
              </a:xfrm>
              <a:prstGeom prst="rect">
                <a:avLst/>
              </a:prstGeom>
              <a:blipFill>
                <a:blip r:embed="rId1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F78A321-4775-41D0-928F-D725FB581664}"/>
              </a:ext>
            </a:extLst>
          </p:cNvPr>
          <p:cNvCxnSpPr>
            <a:cxnSpLocks/>
          </p:cNvCxnSpPr>
          <p:nvPr/>
        </p:nvCxnSpPr>
        <p:spPr bwMode="auto">
          <a:xfrm>
            <a:off x="2309178" y="2635545"/>
            <a:ext cx="0" cy="4075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D4F374F-F9E5-48B3-A5C7-0C32F8E9CE71}"/>
              </a:ext>
            </a:extLst>
          </p:cNvPr>
          <p:cNvCxnSpPr>
            <a:cxnSpLocks/>
          </p:cNvCxnSpPr>
          <p:nvPr/>
        </p:nvCxnSpPr>
        <p:spPr bwMode="auto">
          <a:xfrm>
            <a:off x="4252254" y="2616079"/>
            <a:ext cx="0" cy="4075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46FABD2-F0AA-4ED2-9E4C-231151FEB597}"/>
              </a:ext>
            </a:extLst>
          </p:cNvPr>
          <p:cNvCxnSpPr>
            <a:cxnSpLocks/>
          </p:cNvCxnSpPr>
          <p:nvPr/>
        </p:nvCxnSpPr>
        <p:spPr bwMode="auto">
          <a:xfrm>
            <a:off x="6159722" y="2645159"/>
            <a:ext cx="0" cy="4075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EDCC4F7A-4961-4BB7-A19C-BC9C48DDD647}"/>
              </a:ext>
            </a:extLst>
          </p:cNvPr>
          <p:cNvCxnSpPr>
            <a:cxnSpLocks/>
          </p:cNvCxnSpPr>
          <p:nvPr/>
        </p:nvCxnSpPr>
        <p:spPr bwMode="auto">
          <a:xfrm>
            <a:off x="8103676" y="2632967"/>
            <a:ext cx="0" cy="4075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A4CEB77-2606-4B93-AF8B-5A42005495A8}"/>
                  </a:ext>
                </a:extLst>
              </p:cNvPr>
              <p:cNvSpPr txBox="1"/>
              <p:nvPr/>
            </p:nvSpPr>
            <p:spPr>
              <a:xfrm>
                <a:off x="2411236" y="2622176"/>
                <a:ext cx="418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A4CEB77-2606-4B93-AF8B-5A4200549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236" y="2622176"/>
                <a:ext cx="41848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3F89537-D3C6-4E71-B1F8-D22D6695E9AD}"/>
                  </a:ext>
                </a:extLst>
              </p:cNvPr>
              <p:cNvSpPr txBox="1"/>
              <p:nvPr/>
            </p:nvSpPr>
            <p:spPr>
              <a:xfrm>
                <a:off x="4389137" y="2607327"/>
                <a:ext cx="418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3F89537-D3C6-4E71-B1F8-D22D6695E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37" y="2607327"/>
                <a:ext cx="41848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931CB50F-ABEF-42E6-A197-E0316712A770}"/>
                  </a:ext>
                </a:extLst>
              </p:cNvPr>
              <p:cNvSpPr txBox="1"/>
              <p:nvPr/>
            </p:nvSpPr>
            <p:spPr>
              <a:xfrm>
                <a:off x="6334772" y="2622176"/>
                <a:ext cx="418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931CB50F-ABEF-42E6-A197-E0316712A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772" y="2622176"/>
                <a:ext cx="41848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7C57131-D026-4229-BB23-16A1817978F4}"/>
                  </a:ext>
                </a:extLst>
              </p:cNvPr>
              <p:cNvSpPr txBox="1"/>
              <p:nvPr/>
            </p:nvSpPr>
            <p:spPr>
              <a:xfrm>
                <a:off x="8179701" y="2616079"/>
                <a:ext cx="418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7C57131-D026-4229-BB23-16A181797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01" y="2616079"/>
                <a:ext cx="41848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E5C8154-3CAA-45C3-BC6B-2CEAB7350845}"/>
                  </a:ext>
                </a:extLst>
              </p:cNvPr>
              <p:cNvSpPr/>
              <p:nvPr/>
            </p:nvSpPr>
            <p:spPr>
              <a:xfrm>
                <a:off x="277753" y="2384269"/>
                <a:ext cx="1373068" cy="871201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E5C8154-3CAA-45C3-BC6B-2CEAB7350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53" y="2384269"/>
                <a:ext cx="1373068" cy="87120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58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8E1DD4-B5F2-47B3-A0EF-EA50ABD1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 through time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4C7F290-16DD-453D-AFC2-163BD13EF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75" y="2060848"/>
            <a:ext cx="8353425" cy="338504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FA9BE8-A40B-4856-92BE-FE2EEAABC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0397A64-3404-4433-B2D5-AE8062694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700808"/>
            <a:ext cx="725487" cy="43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32C5F08-29AF-4F82-ABDF-9B6D3E1C94BB}"/>
                  </a:ext>
                </a:extLst>
              </p:cNvPr>
              <p:cNvSpPr txBox="1"/>
              <p:nvPr/>
            </p:nvSpPr>
            <p:spPr>
              <a:xfrm>
                <a:off x="4139952" y="1700808"/>
                <a:ext cx="729272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cy-GB" altLang="zh-TW">
                              <a:latin typeface="+mj-lt"/>
                            </a:rPr>
                            <m:t>ŷ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32C5F08-29AF-4F82-ABDF-9B6D3E1C9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700808"/>
                <a:ext cx="729272" cy="37555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22346D8-25BE-4777-8C12-961126396A0F}"/>
                  </a:ext>
                </a:extLst>
              </p:cNvPr>
              <p:cNvSpPr txBox="1"/>
              <p:nvPr/>
            </p:nvSpPr>
            <p:spPr>
              <a:xfrm>
                <a:off x="6012160" y="1740572"/>
                <a:ext cx="729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cy-GB" altLang="zh-TW">
                              <a:latin typeface="+mj-lt"/>
                            </a:rPr>
                            <m:t>ŷ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22346D8-25BE-4777-8C12-961126396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740572"/>
                <a:ext cx="729272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0354E475-0FD8-4B7E-89A5-E34267534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272" y="1740572"/>
            <a:ext cx="731583" cy="426757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271702D-26DA-4F48-A705-A7EC4F4D6953}"/>
              </a:ext>
            </a:extLst>
          </p:cNvPr>
          <p:cNvCxnSpPr/>
          <p:nvPr/>
        </p:nvCxnSpPr>
        <p:spPr bwMode="auto">
          <a:xfrm>
            <a:off x="7524328" y="3140968"/>
            <a:ext cx="0" cy="64807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D09F8F9-E223-4635-AE27-F6F636852734}"/>
              </a:ext>
            </a:extLst>
          </p:cNvPr>
          <p:cNvCxnSpPr/>
          <p:nvPr/>
        </p:nvCxnSpPr>
        <p:spPr bwMode="auto">
          <a:xfrm>
            <a:off x="7532288" y="4365104"/>
            <a:ext cx="0" cy="64807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48BE927-EDA8-49E9-AC34-8154209BB32F}"/>
              </a:ext>
            </a:extLst>
          </p:cNvPr>
          <p:cNvCxnSpPr>
            <a:cxnSpLocks/>
          </p:cNvCxnSpPr>
          <p:nvPr/>
        </p:nvCxnSpPr>
        <p:spPr bwMode="auto">
          <a:xfrm flipH="1">
            <a:off x="6588224" y="3750700"/>
            <a:ext cx="729984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CD0CB03-7136-4512-B55A-197E94D39559}"/>
              </a:ext>
            </a:extLst>
          </p:cNvPr>
          <p:cNvCxnSpPr/>
          <p:nvPr/>
        </p:nvCxnSpPr>
        <p:spPr bwMode="auto">
          <a:xfrm>
            <a:off x="5652120" y="3140968"/>
            <a:ext cx="0" cy="6480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AE3F96A-8B76-4460-A0E9-6CF4549E47EA}"/>
              </a:ext>
            </a:extLst>
          </p:cNvPr>
          <p:cNvCxnSpPr/>
          <p:nvPr/>
        </p:nvCxnSpPr>
        <p:spPr bwMode="auto">
          <a:xfrm>
            <a:off x="5652120" y="4365104"/>
            <a:ext cx="0" cy="6480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FF5C61A-39A6-4D17-8309-E70B2EA7E699}"/>
              </a:ext>
            </a:extLst>
          </p:cNvPr>
          <p:cNvCxnSpPr/>
          <p:nvPr/>
        </p:nvCxnSpPr>
        <p:spPr bwMode="auto">
          <a:xfrm>
            <a:off x="5436096" y="4365104"/>
            <a:ext cx="0" cy="64807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48ED2A94-AB0B-4486-ADA7-1B0D96BA5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149" y="3673206"/>
            <a:ext cx="847417" cy="231668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CCDC3A8-6998-44E2-B884-F8DD6CD7BBB2}"/>
              </a:ext>
            </a:extLst>
          </p:cNvPr>
          <p:cNvCxnSpPr>
            <a:cxnSpLocks/>
          </p:cNvCxnSpPr>
          <p:nvPr/>
        </p:nvCxnSpPr>
        <p:spPr bwMode="auto">
          <a:xfrm flipH="1">
            <a:off x="4593763" y="3616578"/>
            <a:ext cx="7704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C3EF01F-AEC4-4768-8C0C-178A6B4B21F9}"/>
              </a:ext>
            </a:extLst>
          </p:cNvPr>
          <p:cNvCxnSpPr/>
          <p:nvPr/>
        </p:nvCxnSpPr>
        <p:spPr bwMode="auto">
          <a:xfrm>
            <a:off x="3710976" y="3131412"/>
            <a:ext cx="0" cy="648072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1B54A8F-2A44-435A-A442-1F4B8C923013}"/>
              </a:ext>
            </a:extLst>
          </p:cNvPr>
          <p:cNvCxnSpPr/>
          <p:nvPr/>
        </p:nvCxnSpPr>
        <p:spPr bwMode="auto">
          <a:xfrm>
            <a:off x="3539337" y="4365104"/>
            <a:ext cx="0" cy="6480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5A5829B-4875-458C-99F1-3A337721C083}"/>
              </a:ext>
            </a:extLst>
          </p:cNvPr>
          <p:cNvCxnSpPr/>
          <p:nvPr/>
        </p:nvCxnSpPr>
        <p:spPr bwMode="auto">
          <a:xfrm>
            <a:off x="3709440" y="4365104"/>
            <a:ext cx="0" cy="648072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FE2B886-D8BA-4D01-AB8E-C6B4D67F9521}"/>
              </a:ext>
            </a:extLst>
          </p:cNvPr>
          <p:cNvCxnSpPr/>
          <p:nvPr/>
        </p:nvCxnSpPr>
        <p:spPr bwMode="auto">
          <a:xfrm>
            <a:off x="3347864" y="4365104"/>
            <a:ext cx="0" cy="64807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1EFCEDE-4E75-4AFA-A928-2E7A1944CC8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807279" y="3614841"/>
            <a:ext cx="745848" cy="173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圖片 29">
            <a:extLst>
              <a:ext uri="{FF2B5EF4-FFF2-40B4-BE49-F238E27FC236}">
                <a16:creationId xmlns:a16="http://schemas.microsoft.com/office/drawing/2014/main" id="{3C5CDE8E-1918-42A7-A000-286057A28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920" y="3649772"/>
            <a:ext cx="847417" cy="231668"/>
          </a:xfrm>
          <a:prstGeom prst="rect">
            <a:avLst/>
          </a:prstGeom>
        </p:spPr>
      </p:pic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7FDE0DEA-BD7E-42D7-B955-472F95AAD09D}"/>
              </a:ext>
            </a:extLst>
          </p:cNvPr>
          <p:cNvCxnSpPr>
            <a:cxnSpLocks/>
          </p:cNvCxnSpPr>
          <p:nvPr/>
        </p:nvCxnSpPr>
        <p:spPr bwMode="auto">
          <a:xfrm flipH="1">
            <a:off x="2793489" y="3420555"/>
            <a:ext cx="745848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49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Artificial Neural network</a:t>
            </a:r>
          </a:p>
          <a:p>
            <a:pPr lvl="1"/>
            <a:r>
              <a:rPr lang="en-US" altLang="zh-TW" dirty="0"/>
              <a:t>Single-layer network</a:t>
            </a:r>
          </a:p>
          <a:p>
            <a:pPr lvl="1"/>
            <a:r>
              <a:rPr lang="en-US" altLang="zh-TW" dirty="0"/>
              <a:t>Multilayer neural network</a:t>
            </a:r>
          </a:p>
          <a:p>
            <a:pPr lvl="1"/>
            <a:r>
              <a:rPr lang="en-US" altLang="zh-TW" dirty="0"/>
              <a:t>Example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Training ANN model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Convergence issues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78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B659C-43DD-4A85-8BC5-CFC393B2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15900"/>
            <a:ext cx="8353425" cy="439738"/>
          </a:xfrm>
        </p:spPr>
        <p:txBody>
          <a:bodyPr/>
          <a:lstStyle/>
          <a:p>
            <a:r>
              <a:rPr lang="en-US" altLang="zh-TW" dirty="0"/>
              <a:t>Backpropagation through time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1D783A3-BC99-4E40-BE4A-FD20913E1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377" y="2852936"/>
            <a:ext cx="5475246" cy="73225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CD3252-4B7C-4D86-B904-EC1F1A75B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F5B031-A099-4118-BE48-BF3C93D9C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45" y="1637120"/>
            <a:ext cx="6011455" cy="7200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2171DCF-85EA-4A2E-8E2F-FED071C73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1445598"/>
            <a:ext cx="1794640" cy="919205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34F3078-383A-4864-9694-4EEA63528BA4}"/>
              </a:ext>
            </a:extLst>
          </p:cNvPr>
          <p:cNvCxnSpPr>
            <a:cxnSpLocks/>
          </p:cNvCxnSpPr>
          <p:nvPr/>
        </p:nvCxnSpPr>
        <p:spPr bwMode="auto">
          <a:xfrm flipH="1">
            <a:off x="3924301" y="2364803"/>
            <a:ext cx="647699" cy="38107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438267D-021B-4C30-934B-EE4F42CBB7AE}"/>
                  </a:ext>
                </a:extLst>
              </p:cNvPr>
              <p:cNvSpPr/>
              <p:nvPr/>
            </p:nvSpPr>
            <p:spPr>
              <a:xfrm>
                <a:off x="2197820" y="4112115"/>
                <a:ext cx="5150780" cy="1108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𝑁𝑜𝑡𝑖𝑐𝑒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dirty="0"/>
                  <a:t> has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dirty="0"/>
                  <a:t> multiplications; therefore, multiplying the weight,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, by itself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dirty="0"/>
                  <a:t> times results in a factor,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.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438267D-021B-4C30-934B-EE4F42CBB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820" y="4112115"/>
                <a:ext cx="5150780" cy="1108765"/>
              </a:xfrm>
              <a:prstGeom prst="rect">
                <a:avLst/>
              </a:prstGeom>
              <a:blipFill>
                <a:blip r:embed="rId5"/>
                <a:stretch>
                  <a:fillRect r="-474" b="-88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090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DC9C9-1E00-4891-9864-19F29FD9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Difficulties and solutions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7E7912-5370-4978-9B96-78EF64629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 is difficult to train in practice.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Weight multiplies for multiple times are being operated, thus causing gradient explosion or gradient vanishing.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4C317-837B-4C3C-BFDF-CA3CA4679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FB678-87F2-46EA-9EDE-8EAB0EB4E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284" y="2924944"/>
            <a:ext cx="4552504" cy="21433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784BD9-5E59-4188-BBC9-31C3A336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02" y="2610015"/>
            <a:ext cx="4054541" cy="30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7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CC25F-662C-47BC-9E6D-D4B9960E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Difficulties and solutions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F4C80-C824-4DAB-96E1-BE08CA228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are some common solution to the problems.</a:t>
            </a:r>
          </a:p>
          <a:p>
            <a:pPr lvl="1"/>
            <a:r>
              <a:rPr lang="en-US" altLang="zh-TW" dirty="0"/>
              <a:t>Gradient clipping </a:t>
            </a:r>
          </a:p>
          <a:p>
            <a:pPr lvl="2"/>
            <a:r>
              <a:rPr lang="en-US" altLang="zh-TW" dirty="0"/>
              <a:t>this is introduced by setting a threshold value for gradient, so that it saturates at a cut-off value when exceeding it.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Long short-term memory cell (LSTM)</a:t>
            </a:r>
          </a:p>
          <a:p>
            <a:pPr lvl="2"/>
            <a:r>
              <a:rPr lang="en-US" altLang="zh-TW" dirty="0"/>
              <a:t>This is a complicated and modified model for RNN, and usually RNN refers to the method of using LSTM.</a:t>
            </a:r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Truncated backpropagation through time</a:t>
            </a:r>
          </a:p>
          <a:p>
            <a:pPr lvl="2"/>
            <a:r>
              <a:rPr lang="en-US" altLang="zh-TW" dirty="0"/>
              <a:t>Limit time steps of propagation.</a:t>
            </a:r>
          </a:p>
          <a:p>
            <a:pPr marL="914400" lvl="2" indent="0">
              <a:buNone/>
            </a:pPr>
            <a:endParaRPr lang="en-US" altLang="zh-TW" dirty="0"/>
          </a:p>
          <a:p>
            <a:pPr lvl="1"/>
            <a:r>
              <a:rPr lang="en-US" altLang="zh-TW" dirty="0" err="1"/>
              <a:t>RMSProp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NAG</a:t>
            </a:r>
          </a:p>
          <a:p>
            <a:pPr marL="914400" lvl="2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4CAB20-7B8F-46C9-8733-44E8FE4650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93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Occasions of using RNN model </a:t>
            </a:r>
          </a:p>
          <a:p>
            <a:r>
              <a:rPr lang="en-US" altLang="zh-TW" dirty="0"/>
              <a:t>Application of RNN and extended model</a:t>
            </a:r>
          </a:p>
          <a:p>
            <a:pPr lvl="1"/>
            <a:r>
              <a:rPr lang="en-US" altLang="zh-TW" dirty="0"/>
              <a:t>LSTM model and configuration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829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model and configuration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604FEC-427B-4D08-B339-DD205F11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268764"/>
            <a:ext cx="3865792" cy="436061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2784E8-8EFB-47D6-9CB6-645C1F586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0808"/>
            <a:ext cx="4677478" cy="31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4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44ED52-2519-4CFB-AA5D-05BDF323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model and configuration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D33CC8-72C9-4C9E-9E84-9A256A155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LSTM cell has the ability to maintain different gate by input signal thus the weighting will be formatted in a certain rule or time stamp.</a:t>
            </a:r>
          </a:p>
          <a:p>
            <a:endParaRPr lang="en-US" altLang="zh-TW" dirty="0"/>
          </a:p>
          <a:p>
            <a:r>
              <a:rPr lang="en-US" altLang="zh-TW" dirty="0"/>
              <a:t>The activation function is usually a sigmoid/hyperbolic tangent function where the activation range is 0 to 1 or -1 to 1.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AF2C9-B2DB-48EE-9534-FB7813B22F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1D874B-76F0-459E-BEEA-CE32A444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06000"/>
            <a:ext cx="3744416" cy="249627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7C6146C-353C-40EC-ABC3-99170484B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06000"/>
            <a:ext cx="3828638" cy="245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76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C71F1-B58B-4DD0-81CC-649CA33F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model and configuration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E4BEAE-FE93-4152-8DD6-042CD09CF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9" name="流程圖: 接點 8">
            <a:extLst>
              <a:ext uri="{FF2B5EF4-FFF2-40B4-BE49-F238E27FC236}">
                <a16:creationId xmlns:a16="http://schemas.microsoft.com/office/drawing/2014/main" id="{09AAE383-2949-4D0A-882E-63B54A066243}"/>
              </a:ext>
            </a:extLst>
          </p:cNvPr>
          <p:cNvSpPr/>
          <p:nvPr/>
        </p:nvSpPr>
        <p:spPr bwMode="auto">
          <a:xfrm>
            <a:off x="4138109" y="2577465"/>
            <a:ext cx="506121" cy="504056"/>
          </a:xfrm>
          <a:prstGeom prst="flowChartConnector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流程圖: 接點 10">
            <a:extLst>
              <a:ext uri="{FF2B5EF4-FFF2-40B4-BE49-F238E27FC236}">
                <a16:creationId xmlns:a16="http://schemas.microsoft.com/office/drawing/2014/main" id="{5366604B-2F39-4C61-99F6-FB2DE0418F7D}"/>
              </a:ext>
            </a:extLst>
          </p:cNvPr>
          <p:cNvSpPr/>
          <p:nvPr/>
        </p:nvSpPr>
        <p:spPr bwMode="auto">
          <a:xfrm>
            <a:off x="4138109" y="4751320"/>
            <a:ext cx="506121" cy="504056"/>
          </a:xfrm>
          <a:prstGeom prst="flowChartConnector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51D5BB6A-3997-49D7-9D6F-E178FC100E14}"/>
              </a:ext>
            </a:extLst>
          </p:cNvPr>
          <p:cNvSpPr/>
          <p:nvPr/>
        </p:nvSpPr>
        <p:spPr bwMode="auto">
          <a:xfrm>
            <a:off x="4283968" y="3825044"/>
            <a:ext cx="217868" cy="216024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CF83276-1810-426A-AF25-5AB1F20C3007}"/>
              </a:ext>
            </a:extLst>
          </p:cNvPr>
          <p:cNvCxnSpPr>
            <a:stCxn id="11" idx="0"/>
            <a:endCxn id="12" idx="4"/>
          </p:cNvCxnSpPr>
          <p:nvPr/>
        </p:nvCxnSpPr>
        <p:spPr bwMode="auto">
          <a:xfrm flipV="1">
            <a:off x="4391170" y="4041068"/>
            <a:ext cx="1732" cy="7102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47EED8C-881E-4056-BB9E-617260739F42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 bwMode="auto">
          <a:xfrm flipH="1" flipV="1">
            <a:off x="4391170" y="3081521"/>
            <a:ext cx="1732" cy="7435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C9249711-1056-4240-BF5A-F2E57215EDBC}"/>
              </a:ext>
            </a:extLst>
          </p:cNvPr>
          <p:cNvSpPr/>
          <p:nvPr/>
        </p:nvSpPr>
        <p:spPr bwMode="auto">
          <a:xfrm>
            <a:off x="5652120" y="2721481"/>
            <a:ext cx="217868" cy="216024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A287EDB-6F59-4A26-AB7D-F18AEBA15164}"/>
              </a:ext>
            </a:extLst>
          </p:cNvPr>
          <p:cNvCxnSpPr>
            <a:stCxn id="19" idx="2"/>
            <a:endCxn id="9" idx="6"/>
          </p:cNvCxnSpPr>
          <p:nvPr/>
        </p:nvCxnSpPr>
        <p:spPr bwMode="auto">
          <a:xfrm flipH="1">
            <a:off x="4644230" y="2829493"/>
            <a:ext cx="100789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9B282696-7FF3-4889-95A3-01CB1FF56BE4}"/>
              </a:ext>
            </a:extLst>
          </p:cNvPr>
          <p:cNvSpPr/>
          <p:nvPr/>
        </p:nvSpPr>
        <p:spPr bwMode="auto">
          <a:xfrm>
            <a:off x="6516216" y="2577465"/>
            <a:ext cx="506121" cy="504056"/>
          </a:xfrm>
          <a:prstGeom prst="flowChartConnector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C16FA53-48C4-4302-81BB-E46DA217866C}"/>
              </a:ext>
            </a:extLst>
          </p:cNvPr>
          <p:cNvCxnSpPr>
            <a:cxnSpLocks/>
          </p:cNvCxnSpPr>
          <p:nvPr/>
        </p:nvCxnSpPr>
        <p:spPr bwMode="auto">
          <a:xfrm flipV="1">
            <a:off x="4391169" y="5289280"/>
            <a:ext cx="1" cy="9358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BD51E66-F4AA-4B66-9B91-306C3E0A5EC9}"/>
              </a:ext>
            </a:extLst>
          </p:cNvPr>
          <p:cNvCxnSpPr>
            <a:cxnSpLocks/>
          </p:cNvCxnSpPr>
          <p:nvPr/>
        </p:nvCxnSpPr>
        <p:spPr bwMode="auto">
          <a:xfrm>
            <a:off x="3493723" y="3933056"/>
            <a:ext cx="79024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流程圖: 接點 26">
            <a:extLst>
              <a:ext uri="{FF2B5EF4-FFF2-40B4-BE49-F238E27FC236}">
                <a16:creationId xmlns:a16="http://schemas.microsoft.com/office/drawing/2014/main" id="{E86052E9-2ADD-4FF0-A661-C4FEEF98C4AD}"/>
              </a:ext>
            </a:extLst>
          </p:cNvPr>
          <p:cNvSpPr/>
          <p:nvPr/>
        </p:nvSpPr>
        <p:spPr bwMode="auto">
          <a:xfrm>
            <a:off x="3041202" y="3681028"/>
            <a:ext cx="506121" cy="504056"/>
          </a:xfrm>
          <a:prstGeom prst="flowChartConnector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E042443-79E5-4518-A359-070152BC28E2}"/>
              </a:ext>
            </a:extLst>
          </p:cNvPr>
          <p:cNvCxnSpPr>
            <a:endCxn id="27" idx="2"/>
          </p:cNvCxnSpPr>
          <p:nvPr/>
        </p:nvCxnSpPr>
        <p:spPr bwMode="auto">
          <a:xfrm>
            <a:off x="2035155" y="3933056"/>
            <a:ext cx="100604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23682E5-7242-4893-B2F2-387E6FB78562}"/>
              </a:ext>
            </a:extLst>
          </p:cNvPr>
          <p:cNvCxnSpPr>
            <a:stCxn id="22" idx="2"/>
            <a:endCxn id="19" idx="6"/>
          </p:cNvCxnSpPr>
          <p:nvPr/>
        </p:nvCxnSpPr>
        <p:spPr bwMode="auto">
          <a:xfrm flipH="1">
            <a:off x="5869988" y="2829493"/>
            <a:ext cx="64622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流程圖: 接點 31">
            <a:extLst>
              <a:ext uri="{FF2B5EF4-FFF2-40B4-BE49-F238E27FC236}">
                <a16:creationId xmlns:a16="http://schemas.microsoft.com/office/drawing/2014/main" id="{9C5DE4C4-D991-4FE9-BF26-AC769DAE2AA2}"/>
              </a:ext>
            </a:extLst>
          </p:cNvPr>
          <p:cNvSpPr/>
          <p:nvPr/>
        </p:nvSpPr>
        <p:spPr bwMode="auto">
          <a:xfrm>
            <a:off x="2987602" y="907666"/>
            <a:ext cx="506121" cy="504056"/>
          </a:xfrm>
          <a:prstGeom prst="flowChartConnector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fontAlgn="ctr" hangingPunct="1"/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3" name="流程圖: 接點 32">
            <a:extLst>
              <a:ext uri="{FF2B5EF4-FFF2-40B4-BE49-F238E27FC236}">
                <a16:creationId xmlns:a16="http://schemas.microsoft.com/office/drawing/2014/main" id="{782B61DE-5A2F-4229-8F0A-06B33EB3AB91}"/>
              </a:ext>
            </a:extLst>
          </p:cNvPr>
          <p:cNvSpPr/>
          <p:nvPr/>
        </p:nvSpPr>
        <p:spPr bwMode="auto">
          <a:xfrm>
            <a:off x="4272009" y="1051682"/>
            <a:ext cx="217868" cy="216024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02FA658-66A1-4B6F-9766-AB18D0F9B609}"/>
              </a:ext>
            </a:extLst>
          </p:cNvPr>
          <p:cNvCxnSpPr>
            <a:stCxn id="32" idx="6"/>
            <a:endCxn id="33" idx="2"/>
          </p:cNvCxnSpPr>
          <p:nvPr/>
        </p:nvCxnSpPr>
        <p:spPr bwMode="auto">
          <a:xfrm>
            <a:off x="3493723" y="1159694"/>
            <a:ext cx="778286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C7C56CFF-C52B-4D1C-B31C-CB7095B7B21F}"/>
              </a:ext>
            </a:extLst>
          </p:cNvPr>
          <p:cNvCxnSpPr>
            <a:endCxn id="32" idx="2"/>
          </p:cNvCxnSpPr>
          <p:nvPr/>
        </p:nvCxnSpPr>
        <p:spPr bwMode="auto">
          <a:xfrm>
            <a:off x="2035155" y="1154567"/>
            <a:ext cx="952447" cy="51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22E6FF4-F5FB-40D6-AD7E-A1071F7B53F0}"/>
              </a:ext>
            </a:extLst>
          </p:cNvPr>
          <p:cNvCxnSpPr>
            <a:cxnSpLocks/>
          </p:cNvCxnSpPr>
          <p:nvPr/>
        </p:nvCxnSpPr>
        <p:spPr bwMode="auto">
          <a:xfrm flipV="1">
            <a:off x="4382760" y="2062320"/>
            <a:ext cx="0" cy="51514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流程圖: 接點 44">
            <a:extLst>
              <a:ext uri="{FF2B5EF4-FFF2-40B4-BE49-F238E27FC236}">
                <a16:creationId xmlns:a16="http://schemas.microsoft.com/office/drawing/2014/main" id="{292734CB-07D5-4D3B-B52F-786E853D2238}"/>
              </a:ext>
            </a:extLst>
          </p:cNvPr>
          <p:cNvSpPr/>
          <p:nvPr/>
        </p:nvSpPr>
        <p:spPr bwMode="auto">
          <a:xfrm>
            <a:off x="4127882" y="1552233"/>
            <a:ext cx="506121" cy="516118"/>
          </a:xfrm>
          <a:prstGeom prst="flowChartConnector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fontAlgn="ctr" hangingPunct="1"/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5005CFD-02A1-44E0-9C24-871CAFBE90F2}"/>
              </a:ext>
            </a:extLst>
          </p:cNvPr>
          <p:cNvCxnSpPr>
            <a:cxnSpLocks/>
            <a:stCxn id="45" idx="0"/>
            <a:endCxn id="33" idx="4"/>
          </p:cNvCxnSpPr>
          <p:nvPr/>
        </p:nvCxnSpPr>
        <p:spPr bwMode="auto">
          <a:xfrm flipV="1">
            <a:off x="4380943" y="1267706"/>
            <a:ext cx="0" cy="2845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8629373D-EF03-4C30-9BCC-32DD445BEB78}"/>
              </a:ext>
            </a:extLst>
          </p:cNvPr>
          <p:cNvCxnSpPr>
            <a:cxnSpLocks/>
          </p:cNvCxnSpPr>
          <p:nvPr/>
        </p:nvCxnSpPr>
        <p:spPr bwMode="auto">
          <a:xfrm>
            <a:off x="4489877" y="1135026"/>
            <a:ext cx="346649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8DF7ACFE-1F65-485D-B207-E53E2E8F6561}"/>
                  </a:ext>
                </a:extLst>
              </p:cNvPr>
              <p:cNvSpPr txBox="1"/>
              <p:nvPr/>
            </p:nvSpPr>
            <p:spPr>
              <a:xfrm>
                <a:off x="4138109" y="1612094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TW" b="1"/>
                            <m:t>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8DF7ACFE-1F65-485D-B207-E53E2E8F6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109" y="1612094"/>
                <a:ext cx="576064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2320822E-87BC-44AF-BF4B-574483E902C6}"/>
                  </a:ext>
                </a:extLst>
              </p:cNvPr>
              <p:cNvSpPr txBox="1"/>
              <p:nvPr/>
            </p:nvSpPr>
            <p:spPr>
              <a:xfrm>
                <a:off x="2952630" y="939235"/>
                <a:ext cx="57606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TW" b="1"/>
                            <m:t>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2320822E-87BC-44AF-BF4B-574483E90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630" y="939235"/>
                <a:ext cx="576064" cy="391582"/>
              </a:xfrm>
              <a:prstGeom prst="rect">
                <a:avLst/>
              </a:prstGeom>
              <a:blipFill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7728192D-1CF4-42E9-88E2-005640992682}"/>
                  </a:ext>
                </a:extLst>
              </p:cNvPr>
              <p:cNvSpPr txBox="1"/>
              <p:nvPr/>
            </p:nvSpPr>
            <p:spPr>
              <a:xfrm>
                <a:off x="4123185" y="4795961"/>
                <a:ext cx="576064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TW" b="1"/>
                            <m:t>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7728192D-1CF4-42E9-88E2-005640992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85" y="4795961"/>
                <a:ext cx="576064" cy="391902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76F790DB-A219-447D-8E26-25F2FF5E92D7}"/>
                  </a:ext>
                </a:extLst>
              </p:cNvPr>
              <p:cNvSpPr txBox="1"/>
              <p:nvPr/>
            </p:nvSpPr>
            <p:spPr>
              <a:xfrm>
                <a:off x="3036505" y="3737264"/>
                <a:ext cx="57606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TW" b="1"/>
                            <m:t>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76F790DB-A219-447D-8E26-25F2FF5E9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505" y="3737264"/>
                <a:ext cx="576064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69D577A9-69DF-457D-ABC9-515674B4C6F7}"/>
                  </a:ext>
                </a:extLst>
              </p:cNvPr>
              <p:cNvSpPr txBox="1"/>
              <p:nvPr/>
            </p:nvSpPr>
            <p:spPr>
              <a:xfrm>
                <a:off x="6481245" y="2636003"/>
                <a:ext cx="57606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TW" b="1"/>
                            <m:t>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69D577A9-69DF-457D-ABC9-515674B4C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245" y="2636003"/>
                <a:ext cx="576064" cy="39158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D7EF53D-9871-47CF-A78D-EC2FC6C7B552}"/>
                  </a:ext>
                </a:extLst>
              </p:cNvPr>
              <p:cNvSpPr txBox="1"/>
              <p:nvPr/>
            </p:nvSpPr>
            <p:spPr>
              <a:xfrm>
                <a:off x="5511729" y="2017055"/>
                <a:ext cx="3703963" cy="318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𝑥𝑓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D7EF53D-9871-47CF-A78D-EC2FC6C7B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729" y="2017055"/>
                <a:ext cx="3703963" cy="318998"/>
              </a:xfrm>
              <a:prstGeom prst="rect">
                <a:avLst/>
              </a:prstGeom>
              <a:blipFill>
                <a:blip r:embed="rId7"/>
                <a:stretch>
                  <a:fillRect t="-3846" b="-26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2B1E3C6-8270-4A24-A8D5-82FBC62A65B3}"/>
                  </a:ext>
                </a:extLst>
              </p:cNvPr>
              <p:cNvSpPr/>
              <p:nvPr/>
            </p:nvSpPr>
            <p:spPr>
              <a:xfrm>
                <a:off x="4615351" y="5209461"/>
                <a:ext cx="369081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2B1E3C6-8270-4A24-A8D5-82FBC62A6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51" y="5209461"/>
                <a:ext cx="3690819" cy="4049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CB3D4C34-084A-4826-AB49-4E61A789E3A2}"/>
                  </a:ext>
                </a:extLst>
              </p:cNvPr>
              <p:cNvSpPr/>
              <p:nvPr/>
            </p:nvSpPr>
            <p:spPr>
              <a:xfrm>
                <a:off x="3814" y="4202230"/>
                <a:ext cx="3718004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CB3D4C34-084A-4826-AB49-4E61A789E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" y="4202230"/>
                <a:ext cx="3718004" cy="387927"/>
              </a:xfrm>
              <a:prstGeom prst="rect">
                <a:avLst/>
              </a:prstGeom>
              <a:blipFill>
                <a:blip r:embed="rId9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92E5496-C2DF-4994-A7FA-F3930E5354A5}"/>
                  </a:ext>
                </a:extLst>
              </p:cNvPr>
              <p:cNvSpPr txBox="1"/>
              <p:nvPr/>
            </p:nvSpPr>
            <p:spPr>
              <a:xfrm>
                <a:off x="4500104" y="3383421"/>
                <a:ext cx="302089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92E5496-C2DF-4994-A7FA-F3930E535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04" y="3383421"/>
                <a:ext cx="3020892" cy="312650"/>
              </a:xfrm>
              <a:prstGeom prst="rect">
                <a:avLst/>
              </a:prstGeom>
              <a:blipFill>
                <a:blip r:embed="rId10"/>
                <a:stretch>
                  <a:fillRect l="-1210" t="-19608" r="-8065" b="-27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92A2834-A6E6-4D3D-807F-75802CD9D8B5}"/>
                  </a:ext>
                </a:extLst>
              </p:cNvPr>
              <p:cNvSpPr/>
              <p:nvPr/>
            </p:nvSpPr>
            <p:spPr>
              <a:xfrm>
                <a:off x="238784" y="1498331"/>
                <a:ext cx="376256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𝑥𝑜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h𝑜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92A2834-A6E6-4D3D-807F-75802CD9D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84" y="1498331"/>
                <a:ext cx="3762568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C1907B5A-8253-48C3-9DB5-E262F1C9F71C}"/>
                  </a:ext>
                </a:extLst>
              </p:cNvPr>
              <p:cNvSpPr/>
              <p:nvPr/>
            </p:nvSpPr>
            <p:spPr>
              <a:xfrm>
                <a:off x="5606068" y="1148671"/>
                <a:ext cx="205184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C1907B5A-8253-48C3-9DB5-E262F1C9F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068" y="1148671"/>
                <a:ext cx="2051844" cy="380810"/>
              </a:xfrm>
              <a:prstGeom prst="rect">
                <a:avLst/>
              </a:prstGeom>
              <a:blipFill>
                <a:blip r:embed="rId12"/>
                <a:stretch>
                  <a:fillRect t="-4762" r="-1786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3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10C5E-4828-450C-8877-1D26082E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model and configuration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6699FE-8711-43AB-8229-757C94339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69" y="1052736"/>
            <a:ext cx="5483061" cy="44291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76F570-D699-4640-8E58-90E7D13ED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305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5214-1CE5-49BD-A6DA-9178DCD2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configuration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248DE1-46DD-4CB9-9AEB-9DE69D586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pic>
        <p:nvPicPr>
          <p:cNvPr id="1028" name="Picture 4" descr="https://i2.wp.com/clay-atlas.com/wp-content/uploads/2020/06/image-4.png?fit=640%2C302&amp;ssl=1">
            <a:extLst>
              <a:ext uri="{FF2B5EF4-FFF2-40B4-BE49-F238E27FC236}">
                <a16:creationId xmlns:a16="http://schemas.microsoft.com/office/drawing/2014/main" id="{C8C7679A-8250-4224-8427-3CD494BD92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06" y="1628800"/>
            <a:ext cx="7629987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07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EE055-C52A-4AA4-A011-3AC041F2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Techniques to Vanishing gradient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D75EF3-D978-4443-9FC6-EC0C3DD81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pic>
        <p:nvPicPr>
          <p:cNvPr id="2050" name="Picture 2" descr="RNN | Crookshank">
            <a:extLst>
              <a:ext uri="{FF2B5EF4-FFF2-40B4-BE49-F238E27FC236}">
                <a16:creationId xmlns:a16="http://schemas.microsoft.com/office/drawing/2014/main" id="{F5594755-AB18-42A6-A55E-3B12D48F75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12776"/>
            <a:ext cx="5040560" cy="232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9ADC47-8B4D-44FA-8DE7-0371B50A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919" y="3777483"/>
            <a:ext cx="3209925" cy="18859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DF5D68A-C8D7-4536-A321-7C5FA1463F43}"/>
              </a:ext>
            </a:extLst>
          </p:cNvPr>
          <p:cNvSpPr txBox="1"/>
          <p:nvPr/>
        </p:nvSpPr>
        <p:spPr>
          <a:xfrm>
            <a:off x="5148064" y="3368292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Structurally constrained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6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9DF0C-B03B-4443-9821-CD1EBCD9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540DF23-66F5-43DF-BBDD-5BFF32276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4" b="84922"/>
          <a:stretch/>
        </p:blipFill>
        <p:spPr>
          <a:xfrm>
            <a:off x="179512" y="806352"/>
            <a:ext cx="7371998" cy="226260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1C99F5-361E-4686-8D4F-40AFB64524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87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5090-5A3C-474A-9AAF-2EAB414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7EE2D-0E52-47DC-920A-6069937B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0205C-2146-4AA5-8302-2053F19C4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7929A6-DE5C-4189-B518-A5F226111295}"/>
              </a:ext>
            </a:extLst>
          </p:cNvPr>
          <p:cNvSpPr txBox="1"/>
          <p:nvPr/>
        </p:nvSpPr>
        <p:spPr>
          <a:xfrm>
            <a:off x="1475879" y="2644170"/>
            <a:ext cx="6336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600" dirty="0"/>
              <a:t>END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93327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A9F95B-B99D-4C9B-B25E-08AB719B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Single-layer network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F7B098-4A3F-419D-98B8-153C216F3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77" r="50000" b="53423"/>
          <a:stretch/>
        </p:blipFill>
        <p:spPr>
          <a:xfrm>
            <a:off x="323528" y="799638"/>
            <a:ext cx="6674259" cy="543811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2C434A-0FD1-4A92-A1FE-E58203ACD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80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EAFB68-823A-429C-A92C-C92652B8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Multilayer neural network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2CE2732-B51F-4B59-B19E-01F4EB46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963" r="39373" b="21923"/>
          <a:stretch/>
        </p:blipFill>
        <p:spPr>
          <a:xfrm>
            <a:off x="124742" y="826022"/>
            <a:ext cx="7903642" cy="541458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2D0614-B1B9-47BE-8610-BE0932BF9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26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CFFA8-02E9-4DF4-B4C7-C5992F6C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procedure of MLP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4EE3DC3-911E-455E-8C24-23C982F8A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37" t="78077" r="46944"/>
          <a:stretch/>
        </p:blipFill>
        <p:spPr>
          <a:xfrm>
            <a:off x="323527" y="1033172"/>
            <a:ext cx="7992889" cy="4700084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CBB7F3-FA60-4F0A-932B-F16FCEBAB9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2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DC095-6916-40E6-B9AA-F14C7498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3299CB8-4495-458B-A2EE-8B4F665B0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 b="72596"/>
          <a:stretch/>
        </p:blipFill>
        <p:spPr>
          <a:xfrm>
            <a:off x="683568" y="928253"/>
            <a:ext cx="7056784" cy="500149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806304-128A-4A98-991C-4716A4873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76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EAF18-5510-4115-AE3E-A02D30A8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CCE68B6-48BB-4FCE-B606-9AAE21962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56" t="27404" r="59049" b="57531"/>
          <a:stretch/>
        </p:blipFill>
        <p:spPr>
          <a:xfrm>
            <a:off x="611932" y="908720"/>
            <a:ext cx="6370504" cy="367240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227FEC-D473-48D5-ACEF-49510879E4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B336DD-90F7-4FE0-B0C5-4055F923B7E5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198616"/>
      </p:ext>
    </p:extLst>
  </p:cSld>
  <p:clrMapOvr>
    <a:masterClrMapping/>
  </p:clrMapOvr>
</p:sld>
</file>

<file path=ppt/theme/theme1.xml><?xml version="1.0" encoding="utf-8"?>
<a:theme xmlns:a="http://schemas.openxmlformats.org/drawingml/2006/main" name="ECCLab_v4">
  <a:themeElements>
    <a:clrScheme name="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2493</TotalTime>
  <Words>1015</Words>
  <Application>Microsoft Office PowerPoint</Application>
  <PresentationFormat>如螢幕大小 (4:3)</PresentationFormat>
  <Paragraphs>217</Paragraphs>
  <Slides>40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Batang</vt:lpstr>
      <vt:lpstr>新細明體</vt:lpstr>
      <vt:lpstr>標楷體</vt:lpstr>
      <vt:lpstr>Arial</vt:lpstr>
      <vt:lpstr>Calibri</vt:lpstr>
      <vt:lpstr>Cambria Math</vt:lpstr>
      <vt:lpstr>Georgia</vt:lpstr>
      <vt:lpstr>Times New Roman</vt:lpstr>
      <vt:lpstr>Wingdings</vt:lpstr>
      <vt:lpstr>ECCLab_v4</vt:lpstr>
      <vt:lpstr>Artificial Neural Network</vt:lpstr>
      <vt:lpstr>Outline</vt:lpstr>
      <vt:lpstr>Outline</vt:lpstr>
      <vt:lpstr>Introduction</vt:lpstr>
      <vt:lpstr>Single-layer network</vt:lpstr>
      <vt:lpstr>Multilayer neural network</vt:lpstr>
      <vt:lpstr>The procedure of MLP</vt:lpstr>
      <vt:lpstr>Example</vt:lpstr>
      <vt:lpstr>Example</vt:lpstr>
      <vt:lpstr>Outline</vt:lpstr>
      <vt:lpstr>Logistic cost function</vt:lpstr>
      <vt:lpstr>Back propagation</vt:lpstr>
      <vt:lpstr>Outline</vt:lpstr>
      <vt:lpstr>Convergence in neural networks</vt:lpstr>
      <vt:lpstr>Convergence in neural networks</vt:lpstr>
      <vt:lpstr>Recurrent Neural Network and LSTM application</vt:lpstr>
      <vt:lpstr>Outline</vt:lpstr>
      <vt:lpstr>Outline</vt:lpstr>
      <vt:lpstr>Sequential Data with Dependence</vt:lpstr>
      <vt:lpstr>Sequential Data with Dependence</vt:lpstr>
      <vt:lpstr>Representation of sequences and modeling</vt:lpstr>
      <vt:lpstr>Representation of sequences and modeling</vt:lpstr>
      <vt:lpstr>Representation of sequences and modeling</vt:lpstr>
      <vt:lpstr>Representation of sequences and modeling</vt:lpstr>
      <vt:lpstr>RNN Mechanism and Computation</vt:lpstr>
      <vt:lpstr>RNN Mechanism and Computation</vt:lpstr>
      <vt:lpstr>RNN Mechanism and Computation</vt:lpstr>
      <vt:lpstr>Backpropagation through time</vt:lpstr>
      <vt:lpstr>Backpropagation through time</vt:lpstr>
      <vt:lpstr>Backpropagation through time</vt:lpstr>
      <vt:lpstr>Difficulties and solutions</vt:lpstr>
      <vt:lpstr>Difficulties and solutions</vt:lpstr>
      <vt:lpstr>Outline</vt:lpstr>
      <vt:lpstr>LSTM model and configuration</vt:lpstr>
      <vt:lpstr>LSTM model and configuration</vt:lpstr>
      <vt:lpstr>LSTM model and configuration</vt:lpstr>
      <vt:lpstr>LSTM model and configuration</vt:lpstr>
      <vt:lpstr>Other configuration</vt:lpstr>
      <vt:lpstr>Techniques to Vanishing gradient</vt:lpstr>
      <vt:lpstr>PowerPoint 簡報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LDPC Decoder With Time-Domain Analog and Digital Mixed-Signal Processing</dc:title>
  <dc:creator>RainRain</dc:creator>
  <cp:lastModifiedBy>asus</cp:lastModifiedBy>
  <cp:revision>363</cp:revision>
  <dcterms:created xsi:type="dcterms:W3CDTF">2014-02-17T13:41:10Z</dcterms:created>
  <dcterms:modified xsi:type="dcterms:W3CDTF">2022-02-18T02:52:52Z</dcterms:modified>
</cp:coreProperties>
</file>